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ubao Narrow" charset="1" panose="02000506000000000000"/>
      <p:regular r:id="rId20"/>
    </p:embeddedFont>
    <p:embeddedFont>
      <p:font typeface="Times New Roman Bold" charset="1" panose="02020803070505020304"/>
      <p:regular r:id="rId21"/>
    </p:embeddedFont>
    <p:embeddedFont>
      <p:font typeface="Times New Roman Bold Italics" charset="1" panose="02020703060505090304"/>
      <p:regular r:id="rId22"/>
    </p:embeddedFont>
    <p:embeddedFont>
      <p:font typeface="The Seasons Bold" charset="1" panose="00000000000000000000"/>
      <p:regular r:id="rId23"/>
    </p:embeddedFont>
    <p:embeddedFont>
      <p:font typeface="The Seasons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png" Type="http://schemas.openxmlformats.org/officeDocument/2006/relationships/image"/><Relationship Id="rId13" Target="../media/image5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27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3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1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-8760687" y="4674700"/>
            <a:ext cx="30347163" cy="5448749"/>
          </a:xfrm>
          <a:custGeom>
            <a:avLst/>
            <a:gdLst/>
            <a:ahLst/>
            <a:cxnLst/>
            <a:rect r="r" b="b" t="t" l="l"/>
            <a:pathLst>
              <a:path h="5448749" w="30347163">
                <a:moveTo>
                  <a:pt x="0" y="0"/>
                </a:moveTo>
                <a:lnTo>
                  <a:pt x="30347163" y="0"/>
                </a:lnTo>
                <a:lnTo>
                  <a:pt x="30347163" y="5448749"/>
                </a:lnTo>
                <a:lnTo>
                  <a:pt x="0" y="544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0" y="9954784"/>
            <a:ext cx="18288000" cy="332216"/>
            <a:chOff x="0" y="0"/>
            <a:chExt cx="4816593" cy="87497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816592" cy="87497"/>
            </a:xfrm>
            <a:custGeom>
              <a:avLst/>
              <a:gdLst/>
              <a:ahLst/>
              <a:cxnLst/>
              <a:rect r="r" b="b" t="t" l="l"/>
              <a:pathLst>
                <a:path h="8749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7497"/>
                  </a:lnTo>
                  <a:lnTo>
                    <a:pt x="0" y="87497"/>
                  </a:lnTo>
                  <a:close/>
                </a:path>
              </a:pathLst>
            </a:custGeom>
            <a:solidFill>
              <a:srgbClr val="A691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144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9843376" y="4144258"/>
            <a:ext cx="3293329" cy="1131708"/>
          </a:xfrm>
          <a:custGeom>
            <a:avLst/>
            <a:gdLst/>
            <a:ahLst/>
            <a:cxnLst/>
            <a:rect r="r" b="b" t="t" l="l"/>
            <a:pathLst>
              <a:path h="1131708" w="3293329">
                <a:moveTo>
                  <a:pt x="0" y="0"/>
                </a:moveTo>
                <a:lnTo>
                  <a:pt x="3293329" y="0"/>
                </a:lnTo>
                <a:lnTo>
                  <a:pt x="3293329" y="1131707"/>
                </a:lnTo>
                <a:lnTo>
                  <a:pt x="0" y="1131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3898" y="1542060"/>
            <a:ext cx="12045400" cy="1360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1"/>
              </a:lnSpc>
            </a:pPr>
            <a:r>
              <a:rPr lang="en-US" sz="5699">
                <a:solidFill>
                  <a:srgbClr val="9B554D"/>
                </a:solidFill>
                <a:latin typeface="Cubao Narrow"/>
                <a:ea typeface="Cubao Narrow"/>
                <a:cs typeface="Cubao Narrow"/>
                <a:sym typeface="Cubao Narrow"/>
              </a:rPr>
              <a:t>Air Quality Index </a:t>
            </a:r>
            <a:r>
              <a:rPr lang="en-US" sz="5699">
                <a:solidFill>
                  <a:srgbClr val="8C7B82"/>
                </a:solidFill>
                <a:latin typeface="Cubao Narrow"/>
                <a:ea typeface="Cubao Narrow"/>
                <a:cs typeface="Cubao Narrow"/>
                <a:sym typeface="Cubao Narrow"/>
              </a:rPr>
              <a:t>(AQI)</a:t>
            </a:r>
            <a:r>
              <a:rPr lang="en-US" sz="5699">
                <a:solidFill>
                  <a:srgbClr val="9B554D"/>
                </a:solidFill>
                <a:latin typeface="Cubao Narrow"/>
                <a:ea typeface="Cubao Narrow"/>
                <a:cs typeface="Cubao Narrow"/>
                <a:sym typeface="Cubao Narrow"/>
              </a:rPr>
              <a:t> Prediction Using </a:t>
            </a:r>
            <a:r>
              <a:rPr lang="en-US" sz="5699">
                <a:solidFill>
                  <a:srgbClr val="8C7B82"/>
                </a:solidFill>
                <a:latin typeface="Cubao Narrow"/>
                <a:ea typeface="Cubao Narrow"/>
                <a:cs typeface="Cubao Narrow"/>
                <a:sym typeface="Cubao Narrow"/>
              </a:rPr>
              <a:t>Machine Learning</a:t>
            </a:r>
          </a:p>
        </p:txBody>
      </p:sp>
      <p:sp>
        <p:nvSpPr>
          <p:cNvPr name="Freeform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3965971" y="1028700"/>
            <a:ext cx="3293329" cy="1131708"/>
          </a:xfrm>
          <a:custGeom>
            <a:avLst/>
            <a:gdLst/>
            <a:ahLst/>
            <a:cxnLst/>
            <a:rect r="r" b="b" t="t" l="l"/>
            <a:pathLst>
              <a:path h="1131708" w="3293329">
                <a:moveTo>
                  <a:pt x="0" y="0"/>
                </a:moveTo>
                <a:lnTo>
                  <a:pt x="3293329" y="0"/>
                </a:lnTo>
                <a:lnTo>
                  <a:pt x="3293329" y="1131708"/>
                </a:lnTo>
                <a:lnTo>
                  <a:pt x="0" y="113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0">
            <a:off x="1571593" y="9922587"/>
            <a:ext cx="1881616" cy="372902"/>
          </a:xfrm>
          <a:custGeom>
            <a:avLst/>
            <a:gdLst/>
            <a:ahLst/>
            <a:cxnLst/>
            <a:rect r="r" b="b" t="t" l="l"/>
            <a:pathLst>
              <a:path h="372902" w="1881616">
                <a:moveTo>
                  <a:pt x="1881616" y="0"/>
                </a:moveTo>
                <a:lnTo>
                  <a:pt x="0" y="0"/>
                </a:lnTo>
                <a:lnTo>
                  <a:pt x="0" y="372902"/>
                </a:lnTo>
                <a:lnTo>
                  <a:pt x="1881616" y="372902"/>
                </a:lnTo>
                <a:lnTo>
                  <a:pt x="1881616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0">
            <a:off x="-1013369" y="8526295"/>
            <a:ext cx="7315200" cy="1582743"/>
          </a:xfrm>
          <a:custGeom>
            <a:avLst/>
            <a:gdLst/>
            <a:ahLst/>
            <a:cxnLst/>
            <a:rect r="r" b="b" t="t" l="l"/>
            <a:pathLst>
              <a:path h="1582743" w="7315200">
                <a:moveTo>
                  <a:pt x="7315200" y="0"/>
                </a:moveTo>
                <a:lnTo>
                  <a:pt x="0" y="0"/>
                </a:lnTo>
                <a:lnTo>
                  <a:pt x="0" y="1582743"/>
                </a:lnTo>
                <a:lnTo>
                  <a:pt x="7315200" y="1582743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1799127" y="2366955"/>
            <a:ext cx="7800572" cy="7587829"/>
          </a:xfrm>
          <a:custGeom>
            <a:avLst/>
            <a:gdLst/>
            <a:ahLst/>
            <a:cxnLst/>
            <a:rect r="r" b="b" t="t" l="l"/>
            <a:pathLst>
              <a:path h="7587829" w="7800572">
                <a:moveTo>
                  <a:pt x="0" y="0"/>
                </a:moveTo>
                <a:lnTo>
                  <a:pt x="7800572" y="0"/>
                </a:lnTo>
                <a:lnTo>
                  <a:pt x="7800572" y="7587829"/>
                </a:lnTo>
                <a:lnTo>
                  <a:pt x="0" y="7587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1749488">
            <a:off x="12324019" y="1716011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0799999">
            <a:off x="38141" y="8931935"/>
            <a:ext cx="1191514" cy="1191514"/>
          </a:xfrm>
          <a:custGeom>
            <a:avLst/>
            <a:gdLst/>
            <a:ahLst/>
            <a:cxnLst/>
            <a:rect r="r" b="b" t="t" l="l"/>
            <a:pathLst>
              <a:path h="1191514" w="1191514">
                <a:moveTo>
                  <a:pt x="1191514" y="0"/>
                </a:moveTo>
                <a:lnTo>
                  <a:pt x="0" y="0"/>
                </a:lnTo>
                <a:lnTo>
                  <a:pt x="0" y="1191514"/>
                </a:lnTo>
                <a:lnTo>
                  <a:pt x="1191514" y="1191514"/>
                </a:lnTo>
                <a:lnTo>
                  <a:pt x="119151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0">
            <a:off x="4531278" y="9922587"/>
            <a:ext cx="1881616" cy="372902"/>
          </a:xfrm>
          <a:custGeom>
            <a:avLst/>
            <a:gdLst/>
            <a:ahLst/>
            <a:cxnLst/>
            <a:rect r="r" b="b" t="t" l="l"/>
            <a:pathLst>
              <a:path h="372902" w="1881616">
                <a:moveTo>
                  <a:pt x="1881616" y="0"/>
                </a:moveTo>
                <a:lnTo>
                  <a:pt x="0" y="0"/>
                </a:lnTo>
                <a:lnTo>
                  <a:pt x="0" y="372902"/>
                </a:lnTo>
                <a:lnTo>
                  <a:pt x="1881616" y="372902"/>
                </a:lnTo>
                <a:lnTo>
                  <a:pt x="1881616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0">
            <a:off x="1829482" y="9813230"/>
            <a:ext cx="4296723" cy="851532"/>
          </a:xfrm>
          <a:custGeom>
            <a:avLst/>
            <a:gdLst/>
            <a:ahLst/>
            <a:cxnLst/>
            <a:rect r="r" b="b" t="t" l="l"/>
            <a:pathLst>
              <a:path h="851532" w="4296723">
                <a:moveTo>
                  <a:pt x="4296723" y="0"/>
                </a:moveTo>
                <a:lnTo>
                  <a:pt x="0" y="0"/>
                </a:lnTo>
                <a:lnTo>
                  <a:pt x="0" y="851532"/>
                </a:lnTo>
                <a:lnTo>
                  <a:pt x="4296723" y="851532"/>
                </a:lnTo>
                <a:lnTo>
                  <a:pt x="4296723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37965" y="5275965"/>
            <a:ext cx="3376771" cy="5019524"/>
          </a:xfrm>
          <a:custGeom>
            <a:avLst/>
            <a:gdLst/>
            <a:ahLst/>
            <a:cxnLst/>
            <a:rect r="r" b="b" t="t" l="l"/>
            <a:pathLst>
              <a:path h="5019524" w="3376771">
                <a:moveTo>
                  <a:pt x="0" y="0"/>
                </a:moveTo>
                <a:lnTo>
                  <a:pt x="3376770" y="0"/>
                </a:lnTo>
                <a:lnTo>
                  <a:pt x="3376770" y="5019524"/>
                </a:lnTo>
                <a:lnTo>
                  <a:pt x="0" y="50195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773265" y="5275965"/>
            <a:ext cx="3568425" cy="5019524"/>
          </a:xfrm>
          <a:custGeom>
            <a:avLst/>
            <a:gdLst/>
            <a:ahLst/>
            <a:cxnLst/>
            <a:rect r="r" b="b" t="t" l="l"/>
            <a:pathLst>
              <a:path h="5019524" w="3568425">
                <a:moveTo>
                  <a:pt x="0" y="0"/>
                </a:moveTo>
                <a:lnTo>
                  <a:pt x="3568425" y="0"/>
                </a:lnTo>
                <a:lnTo>
                  <a:pt x="3568425" y="5019524"/>
                </a:lnTo>
                <a:lnTo>
                  <a:pt x="0" y="50195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-366954" y="4058533"/>
            <a:ext cx="6923580" cy="3006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4"/>
              </a:lnSpc>
            </a:pPr>
            <a:r>
              <a:rPr lang="en-US" sz="3381" b="true">
                <a:solidFill>
                  <a:srgbClr val="9B55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Presented By:</a:t>
            </a:r>
          </a:p>
          <a:p>
            <a:pPr algn="ctr">
              <a:lnSpc>
                <a:spcPts val="4734"/>
              </a:lnSpc>
            </a:pPr>
          </a:p>
          <a:p>
            <a:pPr algn="ctr">
              <a:lnSpc>
                <a:spcPts val="7220"/>
              </a:lnSpc>
            </a:pPr>
          </a:p>
          <a:p>
            <a:pPr algn="ctr">
              <a:lnSpc>
                <a:spcPts val="722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-1861974" y="4624386"/>
            <a:ext cx="9913621" cy="1799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685F6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Mahmuda Sultana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685F6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ID:231-115-018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824288" y="3085978"/>
            <a:ext cx="7664619" cy="808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b="true" sz="2300" i="true">
                <a:solidFill>
                  <a:srgbClr val="2B314A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A data-driven project focusing on analyzing air pollution data and predicting AQI using ML model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1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60687" y="4674700"/>
            <a:ext cx="30347163" cy="5448749"/>
          </a:xfrm>
          <a:custGeom>
            <a:avLst/>
            <a:gdLst/>
            <a:ahLst/>
            <a:cxnLst/>
            <a:rect r="r" b="b" t="t" l="l"/>
            <a:pathLst>
              <a:path h="5448749" w="30347163">
                <a:moveTo>
                  <a:pt x="0" y="0"/>
                </a:moveTo>
                <a:lnTo>
                  <a:pt x="30347163" y="0"/>
                </a:lnTo>
                <a:lnTo>
                  <a:pt x="30347163" y="5448749"/>
                </a:lnTo>
                <a:lnTo>
                  <a:pt x="0" y="544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0" y="9954784"/>
            <a:ext cx="18288000" cy="332216"/>
            <a:chOff x="0" y="0"/>
            <a:chExt cx="4816593" cy="874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7497"/>
            </a:xfrm>
            <a:custGeom>
              <a:avLst/>
              <a:gdLst/>
              <a:ahLst/>
              <a:cxnLst/>
              <a:rect r="r" b="b" t="t" l="l"/>
              <a:pathLst>
                <a:path h="8749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7497"/>
                  </a:lnTo>
                  <a:lnTo>
                    <a:pt x="0" y="87497"/>
                  </a:lnTo>
                  <a:close/>
                </a:path>
              </a:pathLst>
            </a:custGeom>
            <a:solidFill>
              <a:srgbClr val="A691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144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59497" y="2856039"/>
            <a:ext cx="2024325" cy="695632"/>
          </a:xfrm>
          <a:custGeom>
            <a:avLst/>
            <a:gdLst/>
            <a:ahLst/>
            <a:cxnLst/>
            <a:rect r="r" b="b" t="t" l="l"/>
            <a:pathLst>
              <a:path h="695632" w="2024325">
                <a:moveTo>
                  <a:pt x="0" y="0"/>
                </a:moveTo>
                <a:lnTo>
                  <a:pt x="2024325" y="0"/>
                </a:lnTo>
                <a:lnTo>
                  <a:pt x="2024325" y="695632"/>
                </a:lnTo>
                <a:lnTo>
                  <a:pt x="0" y="695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612636" y="-103008"/>
            <a:ext cx="3293329" cy="1131708"/>
          </a:xfrm>
          <a:custGeom>
            <a:avLst/>
            <a:gdLst/>
            <a:ahLst/>
            <a:cxnLst/>
            <a:rect r="r" b="b" t="t" l="l"/>
            <a:pathLst>
              <a:path h="1131708" w="3293329">
                <a:moveTo>
                  <a:pt x="0" y="0"/>
                </a:moveTo>
                <a:lnTo>
                  <a:pt x="3293328" y="0"/>
                </a:lnTo>
                <a:lnTo>
                  <a:pt x="3293328" y="1131708"/>
                </a:lnTo>
                <a:lnTo>
                  <a:pt x="0" y="113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true" flipV="false" rot="0">
            <a:off x="1593483" y="6997005"/>
            <a:ext cx="1625462" cy="4647558"/>
          </a:xfrm>
          <a:custGeom>
            <a:avLst/>
            <a:gdLst/>
            <a:ahLst/>
            <a:cxnLst/>
            <a:rect r="r" b="b" t="t" l="l"/>
            <a:pathLst>
              <a:path h="4647558" w="1625462">
                <a:moveTo>
                  <a:pt x="1625462" y="0"/>
                </a:moveTo>
                <a:lnTo>
                  <a:pt x="0" y="0"/>
                </a:lnTo>
                <a:lnTo>
                  <a:pt x="0" y="4647558"/>
                </a:lnTo>
                <a:lnTo>
                  <a:pt x="1625462" y="4647558"/>
                </a:lnTo>
                <a:lnTo>
                  <a:pt x="16254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72" y="6549330"/>
            <a:ext cx="1825854" cy="5497302"/>
          </a:xfrm>
          <a:custGeom>
            <a:avLst/>
            <a:gdLst/>
            <a:ahLst/>
            <a:cxnLst/>
            <a:rect r="r" b="b" t="t" l="l"/>
            <a:pathLst>
              <a:path h="5497302" w="1825854">
                <a:moveTo>
                  <a:pt x="0" y="0"/>
                </a:moveTo>
                <a:lnTo>
                  <a:pt x="1825855" y="0"/>
                </a:lnTo>
                <a:lnTo>
                  <a:pt x="1825855" y="5497302"/>
                </a:lnTo>
                <a:lnTo>
                  <a:pt x="0" y="5497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2728" y="5397259"/>
            <a:ext cx="1817894" cy="1599747"/>
          </a:xfrm>
          <a:custGeom>
            <a:avLst/>
            <a:gdLst/>
            <a:ahLst/>
            <a:cxnLst/>
            <a:rect r="r" b="b" t="t" l="l"/>
            <a:pathLst>
              <a:path h="1599747" w="1817894">
                <a:moveTo>
                  <a:pt x="0" y="0"/>
                </a:moveTo>
                <a:lnTo>
                  <a:pt x="1817893" y="0"/>
                </a:lnTo>
                <a:lnTo>
                  <a:pt x="1817893" y="1599746"/>
                </a:lnTo>
                <a:lnTo>
                  <a:pt x="0" y="15997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83822" y="5050915"/>
            <a:ext cx="9654595" cy="4501455"/>
          </a:xfrm>
          <a:custGeom>
            <a:avLst/>
            <a:gdLst/>
            <a:ahLst/>
            <a:cxnLst/>
            <a:rect r="r" b="b" t="t" l="l"/>
            <a:pathLst>
              <a:path h="4501455" w="9654595">
                <a:moveTo>
                  <a:pt x="0" y="0"/>
                </a:moveTo>
                <a:lnTo>
                  <a:pt x="9654594" y="0"/>
                </a:lnTo>
                <a:lnTo>
                  <a:pt x="9654594" y="4501455"/>
                </a:lnTo>
                <a:lnTo>
                  <a:pt x="0" y="45014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033088" y="1261812"/>
            <a:ext cx="5159096" cy="3560503"/>
          </a:xfrm>
          <a:custGeom>
            <a:avLst/>
            <a:gdLst/>
            <a:ahLst/>
            <a:cxnLst/>
            <a:rect r="r" b="b" t="t" l="l"/>
            <a:pathLst>
              <a:path h="3560503" w="5159096">
                <a:moveTo>
                  <a:pt x="0" y="0"/>
                </a:moveTo>
                <a:lnTo>
                  <a:pt x="5159096" y="0"/>
                </a:lnTo>
                <a:lnTo>
                  <a:pt x="5159096" y="3560503"/>
                </a:lnTo>
                <a:lnTo>
                  <a:pt x="0" y="356050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69610" y="127887"/>
            <a:ext cx="9127389" cy="180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9B554D"/>
                </a:solidFill>
                <a:latin typeface="Cubao Narrow"/>
                <a:ea typeface="Cubao Narrow"/>
                <a:cs typeface="Cubao Narrow"/>
                <a:sym typeface="Cubao Narrow"/>
              </a:rPr>
              <a:t>Linear Regression from Scratch </a:t>
            </a:r>
            <a:r>
              <a:rPr lang="en-US" sz="5000">
                <a:solidFill>
                  <a:srgbClr val="2B314A"/>
                </a:solidFill>
                <a:latin typeface="Cubao Narrow"/>
                <a:ea typeface="Cubao Narrow"/>
                <a:cs typeface="Cubao Narrow"/>
                <a:sym typeface="Cubao Narrow"/>
              </a:rPr>
              <a:t>(Gradient Descent)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3806" y="1402022"/>
            <a:ext cx="2612011" cy="883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9B55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Objective: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2199920"/>
            <a:ext cx="12510427" cy="225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Understand how linear regression works internally using gradient descent.</a:t>
            </a:r>
          </a:p>
          <a:p>
            <a:pPr algn="l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Practice machine learning basics from scratch.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593483" y="4303040"/>
            <a:ext cx="5411608" cy="86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9B55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What We Worked 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22163" y="5436840"/>
            <a:ext cx="5761659" cy="4809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160" indent="-325580" lvl="1">
              <a:lnSpc>
                <a:spcPts val="4222"/>
              </a:lnSpc>
              <a:buFont typeface="Arial"/>
              <a:buChar char="•"/>
            </a:pPr>
            <a:r>
              <a:rPr lang="en-US" b="true" sz="3016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Implemented cost function &amp; gradient descent manually.</a:t>
            </a:r>
          </a:p>
          <a:p>
            <a:pPr algn="l" marL="651160" indent="-325580" lvl="1">
              <a:lnSpc>
                <a:spcPts val="4222"/>
              </a:lnSpc>
              <a:buFont typeface="Arial"/>
              <a:buChar char="•"/>
            </a:pPr>
            <a:r>
              <a:rPr lang="en-US" b="true" sz="3016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Iterated over weights to minimize error.</a:t>
            </a:r>
          </a:p>
          <a:p>
            <a:pPr algn="l" marL="651160" indent="-325580" lvl="1">
              <a:lnSpc>
                <a:spcPts val="4222"/>
              </a:lnSpc>
              <a:buFont typeface="Arial"/>
              <a:buChar char="•"/>
            </a:pPr>
            <a:r>
              <a:rPr lang="en-US" b="true" sz="3016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Compared performance with Scikit-learn model.</a:t>
            </a:r>
          </a:p>
          <a:p>
            <a:pPr algn="l" marL="651160" indent="-325580" lvl="1">
              <a:lnSpc>
                <a:spcPts val="4222"/>
              </a:lnSpc>
              <a:buFont typeface="Arial"/>
              <a:buChar char="•"/>
            </a:pPr>
            <a:r>
              <a:rPr lang="en-US" b="true" sz="3016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Strengthened conceptual understanding of regression.</a:t>
            </a:r>
          </a:p>
          <a:p>
            <a:pPr algn="l">
              <a:lnSpc>
                <a:spcPts val="4222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1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60687" y="4674700"/>
            <a:ext cx="30347163" cy="5448749"/>
          </a:xfrm>
          <a:custGeom>
            <a:avLst/>
            <a:gdLst/>
            <a:ahLst/>
            <a:cxnLst/>
            <a:rect r="r" b="b" t="t" l="l"/>
            <a:pathLst>
              <a:path h="5448749" w="30347163">
                <a:moveTo>
                  <a:pt x="0" y="0"/>
                </a:moveTo>
                <a:lnTo>
                  <a:pt x="30347163" y="0"/>
                </a:lnTo>
                <a:lnTo>
                  <a:pt x="30347163" y="5448749"/>
                </a:lnTo>
                <a:lnTo>
                  <a:pt x="0" y="544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0" y="9954784"/>
            <a:ext cx="18288000" cy="332216"/>
            <a:chOff x="0" y="0"/>
            <a:chExt cx="4816593" cy="874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7497"/>
            </a:xfrm>
            <a:custGeom>
              <a:avLst/>
              <a:gdLst/>
              <a:ahLst/>
              <a:cxnLst/>
              <a:rect r="r" b="b" t="t" l="l"/>
              <a:pathLst>
                <a:path h="8749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7497"/>
                  </a:lnTo>
                  <a:lnTo>
                    <a:pt x="0" y="87497"/>
                  </a:lnTo>
                  <a:close/>
                </a:path>
              </a:pathLst>
            </a:custGeom>
            <a:solidFill>
              <a:srgbClr val="A691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125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813725" y="575242"/>
            <a:ext cx="3627451" cy="1246524"/>
          </a:xfrm>
          <a:custGeom>
            <a:avLst/>
            <a:gdLst/>
            <a:ahLst/>
            <a:cxnLst/>
            <a:rect r="r" b="b" t="t" l="l"/>
            <a:pathLst>
              <a:path h="1246524" w="3627451">
                <a:moveTo>
                  <a:pt x="0" y="0"/>
                </a:moveTo>
                <a:lnTo>
                  <a:pt x="3627450" y="0"/>
                </a:lnTo>
                <a:lnTo>
                  <a:pt x="3627450" y="1246524"/>
                </a:lnTo>
                <a:lnTo>
                  <a:pt x="0" y="1246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133826" y="395374"/>
            <a:ext cx="1011334" cy="539488"/>
          </a:xfrm>
          <a:custGeom>
            <a:avLst/>
            <a:gdLst/>
            <a:ahLst/>
            <a:cxnLst/>
            <a:rect r="r" b="b" t="t" l="l"/>
            <a:pathLst>
              <a:path h="539488" w="1011334">
                <a:moveTo>
                  <a:pt x="0" y="0"/>
                </a:moveTo>
                <a:lnTo>
                  <a:pt x="1011334" y="0"/>
                </a:lnTo>
                <a:lnTo>
                  <a:pt x="1011334" y="539488"/>
                </a:lnTo>
                <a:lnTo>
                  <a:pt x="0" y="539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884884">
            <a:off x="-400554" y="8468450"/>
            <a:ext cx="3670750" cy="3637101"/>
          </a:xfrm>
          <a:custGeom>
            <a:avLst/>
            <a:gdLst/>
            <a:ahLst/>
            <a:cxnLst/>
            <a:rect r="r" b="b" t="t" l="l"/>
            <a:pathLst>
              <a:path h="3637101" w="3670750">
                <a:moveTo>
                  <a:pt x="0" y="0"/>
                </a:moveTo>
                <a:lnTo>
                  <a:pt x="3670749" y="0"/>
                </a:lnTo>
                <a:lnTo>
                  <a:pt x="3670749" y="3637100"/>
                </a:lnTo>
                <a:lnTo>
                  <a:pt x="0" y="36371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82364" y="3392675"/>
            <a:ext cx="6205636" cy="2831413"/>
          </a:xfrm>
          <a:custGeom>
            <a:avLst/>
            <a:gdLst/>
            <a:ahLst/>
            <a:cxnLst/>
            <a:rect r="r" b="b" t="t" l="l"/>
            <a:pathLst>
              <a:path h="2831413" w="6205636">
                <a:moveTo>
                  <a:pt x="0" y="0"/>
                </a:moveTo>
                <a:lnTo>
                  <a:pt x="6205636" y="0"/>
                </a:lnTo>
                <a:lnTo>
                  <a:pt x="6205636" y="2831413"/>
                </a:lnTo>
                <a:lnTo>
                  <a:pt x="0" y="28314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82364" y="6903085"/>
            <a:ext cx="6125592" cy="3051699"/>
          </a:xfrm>
          <a:custGeom>
            <a:avLst/>
            <a:gdLst/>
            <a:ahLst/>
            <a:cxnLst/>
            <a:rect r="r" b="b" t="t" l="l"/>
            <a:pathLst>
              <a:path h="3051699" w="6125592">
                <a:moveTo>
                  <a:pt x="0" y="0"/>
                </a:moveTo>
                <a:lnTo>
                  <a:pt x="6125592" y="0"/>
                </a:lnTo>
                <a:lnTo>
                  <a:pt x="6125592" y="3051699"/>
                </a:lnTo>
                <a:lnTo>
                  <a:pt x="0" y="30516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722962" y="4674700"/>
            <a:ext cx="6125592" cy="4680235"/>
          </a:xfrm>
          <a:custGeom>
            <a:avLst/>
            <a:gdLst/>
            <a:ahLst/>
            <a:cxnLst/>
            <a:rect r="r" b="b" t="t" l="l"/>
            <a:pathLst>
              <a:path h="4680235" w="6125592">
                <a:moveTo>
                  <a:pt x="0" y="0"/>
                </a:moveTo>
                <a:lnTo>
                  <a:pt x="6125591" y="0"/>
                </a:lnTo>
                <a:lnTo>
                  <a:pt x="6125591" y="4680234"/>
                </a:lnTo>
                <a:lnTo>
                  <a:pt x="0" y="46802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5563" r="0" b="-556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727441" y="605472"/>
            <a:ext cx="8833119" cy="130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3"/>
              </a:lnSpc>
            </a:pPr>
            <a:r>
              <a:rPr lang="en-US" sz="5411">
                <a:solidFill>
                  <a:srgbClr val="2C3242"/>
                </a:solidFill>
                <a:latin typeface="Cubao Narrow"/>
                <a:ea typeface="Cubao Narrow"/>
                <a:cs typeface="Cubao Narrow"/>
                <a:sym typeface="Cubao Narrow"/>
              </a:rPr>
              <a:t>K-Nearest Neighbors</a:t>
            </a:r>
            <a:r>
              <a:rPr lang="en-US" sz="5411">
                <a:solidFill>
                  <a:srgbClr val="9B554D"/>
                </a:solidFill>
                <a:latin typeface="Cubao Narrow"/>
                <a:ea typeface="Cubao Narrow"/>
                <a:cs typeface="Cubao Narrow"/>
                <a:sym typeface="Cubao Narrow"/>
              </a:rPr>
              <a:t> (KNN) Classification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99020" y="1460894"/>
            <a:ext cx="1760280" cy="597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true">
                <a:solidFill>
                  <a:srgbClr val="9B55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Objective: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28581" y="1982612"/>
            <a:ext cx="9063956" cy="157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Classify air quality into Good, Moderate, or Bad.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Evaluate a distance-based non-linear model.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04360" y="2160936"/>
            <a:ext cx="6184493" cy="784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true">
                <a:solidFill>
                  <a:srgbClr val="9B55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What We Worked On: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3390569"/>
            <a:ext cx="5484837" cy="5452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91" indent="-302295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Created classification labels based on CO(GT) levels.</a:t>
            </a:r>
          </a:p>
          <a:p>
            <a:pPr algn="l" marL="604591" indent="-302295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Trained KNN classifier with different k values.</a:t>
            </a:r>
          </a:p>
          <a:p>
            <a:pPr algn="l" marL="604591" indent="-302295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Evaluated accuracy, confusion matrix, and classification report.</a:t>
            </a:r>
          </a:p>
          <a:p>
            <a:pPr algn="l" marL="604591" indent="-302295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Compared how well KNN captures local patterns in pollutant data.</a:t>
            </a:r>
          </a:p>
          <a:p>
            <a:pPr algn="l">
              <a:lnSpc>
                <a:spcPts val="392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388853" y="4032114"/>
            <a:ext cx="4365625" cy="119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2C32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KNN Confusion Matrix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1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29377" y="4743639"/>
            <a:ext cx="30347163" cy="5448749"/>
          </a:xfrm>
          <a:custGeom>
            <a:avLst/>
            <a:gdLst/>
            <a:ahLst/>
            <a:cxnLst/>
            <a:rect r="r" b="b" t="t" l="l"/>
            <a:pathLst>
              <a:path h="5448749" w="30347163">
                <a:moveTo>
                  <a:pt x="0" y="0"/>
                </a:moveTo>
                <a:lnTo>
                  <a:pt x="30347163" y="0"/>
                </a:lnTo>
                <a:lnTo>
                  <a:pt x="30347163" y="5448749"/>
                </a:lnTo>
                <a:lnTo>
                  <a:pt x="0" y="544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0" y="9954784"/>
            <a:ext cx="18288000" cy="332216"/>
            <a:chOff x="0" y="0"/>
            <a:chExt cx="4816593" cy="874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7497"/>
            </a:xfrm>
            <a:custGeom>
              <a:avLst/>
              <a:gdLst/>
              <a:ahLst/>
              <a:cxnLst/>
              <a:rect r="r" b="b" t="t" l="l"/>
              <a:pathLst>
                <a:path h="8749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7497"/>
                  </a:lnTo>
                  <a:lnTo>
                    <a:pt x="0" y="87497"/>
                  </a:lnTo>
                  <a:close/>
                </a:path>
              </a:pathLst>
            </a:custGeom>
            <a:solidFill>
              <a:srgbClr val="A691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144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81100" y="790907"/>
            <a:ext cx="10264595" cy="57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4396">
                <a:solidFill>
                  <a:srgbClr val="2B314A"/>
                </a:solidFill>
                <a:latin typeface="Cubao Narrow"/>
                <a:ea typeface="Cubao Narrow"/>
                <a:cs typeface="Cubao Narrow"/>
                <a:sym typeface="Cubao Narrow"/>
              </a:rPr>
              <a:t>Logistic Regression </a:t>
            </a:r>
            <a:r>
              <a:rPr lang="en-US" sz="4396">
                <a:solidFill>
                  <a:srgbClr val="9B554D"/>
                </a:solidFill>
                <a:latin typeface="Cubao Narrow"/>
                <a:ea typeface="Cubao Narrow"/>
                <a:cs typeface="Cubao Narrow"/>
                <a:sym typeface="Cubao Narrow"/>
              </a:rPr>
              <a:t>Classification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186822" y="2531235"/>
            <a:ext cx="3293329" cy="1131708"/>
          </a:xfrm>
          <a:custGeom>
            <a:avLst/>
            <a:gdLst/>
            <a:ahLst/>
            <a:cxnLst/>
            <a:rect r="r" b="b" t="t" l="l"/>
            <a:pathLst>
              <a:path h="1131708" w="3293329">
                <a:moveTo>
                  <a:pt x="0" y="0"/>
                </a:moveTo>
                <a:lnTo>
                  <a:pt x="3293329" y="0"/>
                </a:lnTo>
                <a:lnTo>
                  <a:pt x="3293329" y="1131707"/>
                </a:lnTo>
                <a:lnTo>
                  <a:pt x="0" y="1131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0" y="6482620"/>
            <a:ext cx="4690334" cy="3539070"/>
          </a:xfrm>
          <a:custGeom>
            <a:avLst/>
            <a:gdLst/>
            <a:ahLst/>
            <a:cxnLst/>
            <a:rect r="r" b="b" t="t" l="l"/>
            <a:pathLst>
              <a:path h="3539070" w="4690334">
                <a:moveTo>
                  <a:pt x="0" y="0"/>
                </a:moveTo>
                <a:lnTo>
                  <a:pt x="4690334" y="0"/>
                </a:lnTo>
                <a:lnTo>
                  <a:pt x="4690334" y="3539070"/>
                </a:lnTo>
                <a:lnTo>
                  <a:pt x="0" y="35390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2797" y="7865593"/>
            <a:ext cx="2110375" cy="2255299"/>
          </a:xfrm>
          <a:custGeom>
            <a:avLst/>
            <a:gdLst/>
            <a:ahLst/>
            <a:cxnLst/>
            <a:rect r="r" b="b" t="t" l="l"/>
            <a:pathLst>
              <a:path h="2255299" w="2110375">
                <a:moveTo>
                  <a:pt x="0" y="0"/>
                </a:moveTo>
                <a:lnTo>
                  <a:pt x="2110375" y="0"/>
                </a:lnTo>
                <a:lnTo>
                  <a:pt x="2110375" y="2255299"/>
                </a:lnTo>
                <a:lnTo>
                  <a:pt x="0" y="22552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12112" y="3097089"/>
            <a:ext cx="5777479" cy="2988714"/>
          </a:xfrm>
          <a:custGeom>
            <a:avLst/>
            <a:gdLst/>
            <a:ahLst/>
            <a:cxnLst/>
            <a:rect r="r" b="b" t="t" l="l"/>
            <a:pathLst>
              <a:path h="2988714" w="5777479">
                <a:moveTo>
                  <a:pt x="0" y="0"/>
                </a:moveTo>
                <a:lnTo>
                  <a:pt x="5777479" y="0"/>
                </a:lnTo>
                <a:lnTo>
                  <a:pt x="5777479" y="2988714"/>
                </a:lnTo>
                <a:lnTo>
                  <a:pt x="0" y="29887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45696" y="6381113"/>
            <a:ext cx="4287791" cy="3640577"/>
          </a:xfrm>
          <a:custGeom>
            <a:avLst/>
            <a:gdLst/>
            <a:ahLst/>
            <a:cxnLst/>
            <a:rect r="r" b="b" t="t" l="l"/>
            <a:pathLst>
              <a:path h="3640577" w="4287791">
                <a:moveTo>
                  <a:pt x="0" y="0"/>
                </a:moveTo>
                <a:lnTo>
                  <a:pt x="4287791" y="0"/>
                </a:lnTo>
                <a:lnTo>
                  <a:pt x="4287791" y="3640577"/>
                </a:lnTo>
                <a:lnTo>
                  <a:pt x="0" y="36405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19602" y="6363837"/>
            <a:ext cx="6131554" cy="3657853"/>
          </a:xfrm>
          <a:custGeom>
            <a:avLst/>
            <a:gdLst/>
            <a:ahLst/>
            <a:cxnLst/>
            <a:rect r="r" b="b" t="t" l="l"/>
            <a:pathLst>
              <a:path h="3657853" w="6131554">
                <a:moveTo>
                  <a:pt x="0" y="0"/>
                </a:moveTo>
                <a:lnTo>
                  <a:pt x="6131555" y="0"/>
                </a:lnTo>
                <a:lnTo>
                  <a:pt x="6131555" y="3657853"/>
                </a:lnTo>
                <a:lnTo>
                  <a:pt x="0" y="36578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312983" y="1153562"/>
            <a:ext cx="1873839" cy="64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9B55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Objective: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67629" y="1717785"/>
            <a:ext cx="7465858" cy="1084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3070" b="true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Apply a simple and interpretable classifier for pollution category prediction.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8914" y="2456664"/>
            <a:ext cx="3968518" cy="64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9B55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What We Worked On: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3229051"/>
            <a:ext cx="9912112" cy="374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Trained logistic regression on categorical CO levels.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Checked performance using accuracy &amp; F1 score.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Compared linear decision boundary vs. KNN’s non-linear boundary.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Learned how logistic regression interprets feature importance.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1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60687" y="4674700"/>
            <a:ext cx="30347163" cy="5448749"/>
          </a:xfrm>
          <a:custGeom>
            <a:avLst/>
            <a:gdLst/>
            <a:ahLst/>
            <a:cxnLst/>
            <a:rect r="r" b="b" t="t" l="l"/>
            <a:pathLst>
              <a:path h="5448749" w="30347163">
                <a:moveTo>
                  <a:pt x="0" y="0"/>
                </a:moveTo>
                <a:lnTo>
                  <a:pt x="30347163" y="0"/>
                </a:lnTo>
                <a:lnTo>
                  <a:pt x="30347163" y="5448749"/>
                </a:lnTo>
                <a:lnTo>
                  <a:pt x="0" y="544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0" y="9954784"/>
            <a:ext cx="18288000" cy="332216"/>
            <a:chOff x="0" y="0"/>
            <a:chExt cx="4816593" cy="874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7497"/>
            </a:xfrm>
            <a:custGeom>
              <a:avLst/>
              <a:gdLst/>
              <a:ahLst/>
              <a:cxnLst/>
              <a:rect r="r" b="b" t="t" l="l"/>
              <a:pathLst>
                <a:path h="8749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7497"/>
                  </a:lnTo>
                  <a:lnTo>
                    <a:pt x="0" y="87497"/>
                  </a:lnTo>
                  <a:close/>
                </a:path>
              </a:pathLst>
            </a:custGeom>
            <a:solidFill>
              <a:srgbClr val="A691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125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70036" y="2371010"/>
            <a:ext cx="15965860" cy="2313804"/>
            <a:chOff x="0" y="0"/>
            <a:chExt cx="21858563" cy="31677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858563" cy="3167786"/>
            </a:xfrm>
            <a:custGeom>
              <a:avLst/>
              <a:gdLst/>
              <a:ahLst/>
              <a:cxnLst/>
              <a:rect r="r" b="b" t="t" l="l"/>
              <a:pathLst>
                <a:path h="3167786" w="21858563">
                  <a:moveTo>
                    <a:pt x="0" y="0"/>
                  </a:moveTo>
                  <a:lnTo>
                    <a:pt x="21858563" y="0"/>
                  </a:lnTo>
                  <a:lnTo>
                    <a:pt x="21858563" y="3167786"/>
                  </a:lnTo>
                  <a:lnTo>
                    <a:pt x="0" y="3167786"/>
                  </a:lnTo>
                  <a:close/>
                </a:path>
              </a:pathLst>
            </a:custGeom>
            <a:solidFill>
              <a:srgbClr val="A39574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1858563" cy="3234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743368" y="345933"/>
            <a:ext cx="5031865" cy="4409171"/>
          </a:xfrm>
          <a:custGeom>
            <a:avLst/>
            <a:gdLst/>
            <a:ahLst/>
            <a:cxnLst/>
            <a:rect r="r" b="b" t="t" l="l"/>
            <a:pathLst>
              <a:path h="4409171" w="5031865">
                <a:moveTo>
                  <a:pt x="5031864" y="0"/>
                </a:moveTo>
                <a:lnTo>
                  <a:pt x="0" y="0"/>
                </a:lnTo>
                <a:lnTo>
                  <a:pt x="0" y="4409172"/>
                </a:lnTo>
                <a:lnTo>
                  <a:pt x="5031864" y="4409172"/>
                </a:lnTo>
                <a:lnTo>
                  <a:pt x="503186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0115" y="345933"/>
            <a:ext cx="1864626" cy="640753"/>
          </a:xfrm>
          <a:custGeom>
            <a:avLst/>
            <a:gdLst/>
            <a:ahLst/>
            <a:cxnLst/>
            <a:rect r="r" b="b" t="t" l="l"/>
            <a:pathLst>
              <a:path h="640753" w="1864626">
                <a:moveTo>
                  <a:pt x="0" y="0"/>
                </a:moveTo>
                <a:lnTo>
                  <a:pt x="1864626" y="0"/>
                </a:lnTo>
                <a:lnTo>
                  <a:pt x="1864626" y="640754"/>
                </a:lnTo>
                <a:lnTo>
                  <a:pt x="0" y="640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3164323" y="5299"/>
            <a:ext cx="1502535" cy="150253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436340" y="307424"/>
            <a:ext cx="2614056" cy="898285"/>
          </a:xfrm>
          <a:custGeom>
            <a:avLst/>
            <a:gdLst/>
            <a:ahLst/>
            <a:cxnLst/>
            <a:rect r="r" b="b" t="t" l="l"/>
            <a:pathLst>
              <a:path h="898285" w="2614056">
                <a:moveTo>
                  <a:pt x="0" y="0"/>
                </a:moveTo>
                <a:lnTo>
                  <a:pt x="2614056" y="0"/>
                </a:lnTo>
                <a:lnTo>
                  <a:pt x="2614056" y="898284"/>
                </a:lnTo>
                <a:lnTo>
                  <a:pt x="0" y="8982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750115" y="702904"/>
            <a:ext cx="1307456" cy="697452"/>
          </a:xfrm>
          <a:custGeom>
            <a:avLst/>
            <a:gdLst/>
            <a:ahLst/>
            <a:cxnLst/>
            <a:rect r="r" b="b" t="t" l="l"/>
            <a:pathLst>
              <a:path h="697452" w="1307456">
                <a:moveTo>
                  <a:pt x="0" y="0"/>
                </a:moveTo>
                <a:lnTo>
                  <a:pt x="1307456" y="0"/>
                </a:lnTo>
                <a:lnTo>
                  <a:pt x="1307456" y="697452"/>
                </a:lnTo>
                <a:lnTo>
                  <a:pt x="0" y="6974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408288" y="6707812"/>
            <a:ext cx="3465859" cy="3819128"/>
          </a:xfrm>
          <a:custGeom>
            <a:avLst/>
            <a:gdLst/>
            <a:ahLst/>
            <a:cxnLst/>
            <a:rect r="r" b="b" t="t" l="l"/>
            <a:pathLst>
              <a:path h="3819128" w="3465859">
                <a:moveTo>
                  <a:pt x="0" y="0"/>
                </a:moveTo>
                <a:lnTo>
                  <a:pt x="3465859" y="0"/>
                </a:lnTo>
                <a:lnTo>
                  <a:pt x="3465859" y="3819128"/>
                </a:lnTo>
                <a:lnTo>
                  <a:pt x="0" y="38191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03843" y="6065939"/>
            <a:ext cx="7740157" cy="3888845"/>
            <a:chOff x="0" y="0"/>
            <a:chExt cx="10596905" cy="532414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596905" cy="5324146"/>
            </a:xfrm>
            <a:custGeom>
              <a:avLst/>
              <a:gdLst/>
              <a:ahLst/>
              <a:cxnLst/>
              <a:rect r="r" b="b" t="t" l="l"/>
              <a:pathLst>
                <a:path h="5324146" w="10596905">
                  <a:moveTo>
                    <a:pt x="0" y="0"/>
                  </a:moveTo>
                  <a:lnTo>
                    <a:pt x="10596905" y="0"/>
                  </a:lnTo>
                  <a:lnTo>
                    <a:pt x="10596905" y="5324146"/>
                  </a:lnTo>
                  <a:lnTo>
                    <a:pt x="0" y="5324146"/>
                  </a:lnTo>
                  <a:close/>
                </a:path>
              </a:pathLst>
            </a:custGeom>
            <a:solidFill>
              <a:srgbClr val="A6916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0596905" cy="5390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582338" y="3824283"/>
            <a:ext cx="5705662" cy="2884043"/>
          </a:xfrm>
          <a:custGeom>
            <a:avLst/>
            <a:gdLst/>
            <a:ahLst/>
            <a:cxnLst/>
            <a:rect r="r" b="b" t="t" l="l"/>
            <a:pathLst>
              <a:path h="2884043" w="5705662">
                <a:moveTo>
                  <a:pt x="0" y="0"/>
                </a:moveTo>
                <a:lnTo>
                  <a:pt x="5705662" y="0"/>
                </a:lnTo>
                <a:lnTo>
                  <a:pt x="5705662" y="2884044"/>
                </a:lnTo>
                <a:lnTo>
                  <a:pt x="0" y="28840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804170" y="6978569"/>
            <a:ext cx="8222842" cy="2705972"/>
          </a:xfrm>
          <a:custGeom>
            <a:avLst/>
            <a:gdLst/>
            <a:ahLst/>
            <a:cxnLst/>
            <a:rect r="r" b="b" t="t" l="l"/>
            <a:pathLst>
              <a:path h="2705972" w="8222842">
                <a:moveTo>
                  <a:pt x="0" y="0"/>
                </a:moveTo>
                <a:lnTo>
                  <a:pt x="8222842" y="0"/>
                </a:lnTo>
                <a:lnTo>
                  <a:pt x="8222842" y="2705973"/>
                </a:lnTo>
                <a:lnTo>
                  <a:pt x="0" y="27059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724276" y="-242351"/>
            <a:ext cx="7327770" cy="156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>
                <a:solidFill>
                  <a:srgbClr val="9B554D"/>
                </a:solidFill>
                <a:latin typeface="Cubao Narrow"/>
                <a:ea typeface="Cubao Narrow"/>
                <a:cs typeface="Cubao Narrow"/>
                <a:sym typeface="Cubao Narrow"/>
              </a:rPr>
              <a:t> Model </a:t>
            </a:r>
            <a:r>
              <a:rPr lang="en-US" sz="8700">
                <a:solidFill>
                  <a:srgbClr val="2B314A"/>
                </a:solidFill>
                <a:latin typeface="Cubao Narrow"/>
                <a:ea typeface="Cubao Narrow"/>
                <a:cs typeface="Cubao Narrow"/>
                <a:sym typeface="Cubao Narrow"/>
              </a:rPr>
              <a:t>Comparison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82428" y="1308937"/>
            <a:ext cx="2668752" cy="900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b="true">
                <a:solidFill>
                  <a:srgbClr val="9B55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Objective: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0" y="2285285"/>
            <a:ext cx="14395824" cy="2399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Compare all regression and classification models to select the best performers.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Measure and visualize performance differences.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3491942" y="5085330"/>
            <a:ext cx="5652058" cy="900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9B55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What We Worked On: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3083" y="6071203"/>
            <a:ext cx="7850917" cy="44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Compared R², MAE, RMSE for regression models.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Compared accuracy, precision, recall for classification models.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Created performance graphs for clear visual comparison.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Identified which model predicts air quality best.</a:t>
            </a:r>
          </a:p>
          <a:p>
            <a:pPr algn="l">
              <a:lnSpc>
                <a:spcPts val="392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1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60687" y="4674700"/>
            <a:ext cx="30347163" cy="5448749"/>
          </a:xfrm>
          <a:custGeom>
            <a:avLst/>
            <a:gdLst/>
            <a:ahLst/>
            <a:cxnLst/>
            <a:rect r="r" b="b" t="t" l="l"/>
            <a:pathLst>
              <a:path h="5448749" w="30347163">
                <a:moveTo>
                  <a:pt x="0" y="0"/>
                </a:moveTo>
                <a:lnTo>
                  <a:pt x="30347163" y="0"/>
                </a:lnTo>
                <a:lnTo>
                  <a:pt x="30347163" y="5448749"/>
                </a:lnTo>
                <a:lnTo>
                  <a:pt x="0" y="544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0" y="9954784"/>
            <a:ext cx="18288000" cy="332216"/>
            <a:chOff x="0" y="0"/>
            <a:chExt cx="4816593" cy="874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7497"/>
            </a:xfrm>
            <a:custGeom>
              <a:avLst/>
              <a:gdLst/>
              <a:ahLst/>
              <a:cxnLst/>
              <a:rect r="r" b="b" t="t" l="l"/>
              <a:pathLst>
                <a:path h="8749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7497"/>
                  </a:lnTo>
                  <a:lnTo>
                    <a:pt x="0" y="87497"/>
                  </a:lnTo>
                  <a:close/>
                </a:path>
              </a:pathLst>
            </a:custGeom>
            <a:solidFill>
              <a:srgbClr val="A691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144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843376" y="4144258"/>
            <a:ext cx="3293329" cy="1131708"/>
          </a:xfrm>
          <a:custGeom>
            <a:avLst/>
            <a:gdLst/>
            <a:ahLst/>
            <a:cxnLst/>
            <a:rect r="r" b="b" t="t" l="l"/>
            <a:pathLst>
              <a:path h="1131708" w="3293329">
                <a:moveTo>
                  <a:pt x="0" y="0"/>
                </a:moveTo>
                <a:lnTo>
                  <a:pt x="3293329" y="0"/>
                </a:lnTo>
                <a:lnTo>
                  <a:pt x="3293329" y="1131707"/>
                </a:lnTo>
                <a:lnTo>
                  <a:pt x="0" y="1131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65971" y="1028700"/>
            <a:ext cx="3293329" cy="1131708"/>
          </a:xfrm>
          <a:custGeom>
            <a:avLst/>
            <a:gdLst/>
            <a:ahLst/>
            <a:cxnLst/>
            <a:rect r="r" b="b" t="t" l="l"/>
            <a:pathLst>
              <a:path h="1131708" w="3293329">
                <a:moveTo>
                  <a:pt x="0" y="0"/>
                </a:moveTo>
                <a:lnTo>
                  <a:pt x="3293329" y="0"/>
                </a:lnTo>
                <a:lnTo>
                  <a:pt x="3293329" y="1131708"/>
                </a:lnTo>
                <a:lnTo>
                  <a:pt x="0" y="113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571593" y="9922587"/>
            <a:ext cx="1881616" cy="372902"/>
          </a:xfrm>
          <a:custGeom>
            <a:avLst/>
            <a:gdLst/>
            <a:ahLst/>
            <a:cxnLst/>
            <a:rect r="r" b="b" t="t" l="l"/>
            <a:pathLst>
              <a:path h="372902" w="1881616">
                <a:moveTo>
                  <a:pt x="1881616" y="0"/>
                </a:moveTo>
                <a:lnTo>
                  <a:pt x="0" y="0"/>
                </a:lnTo>
                <a:lnTo>
                  <a:pt x="0" y="372902"/>
                </a:lnTo>
                <a:lnTo>
                  <a:pt x="1881616" y="372902"/>
                </a:lnTo>
                <a:lnTo>
                  <a:pt x="1881616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1013369" y="8526295"/>
            <a:ext cx="7315200" cy="1582743"/>
          </a:xfrm>
          <a:custGeom>
            <a:avLst/>
            <a:gdLst/>
            <a:ahLst/>
            <a:cxnLst/>
            <a:rect r="r" b="b" t="t" l="l"/>
            <a:pathLst>
              <a:path h="1582743" w="7315200">
                <a:moveTo>
                  <a:pt x="7315200" y="0"/>
                </a:moveTo>
                <a:lnTo>
                  <a:pt x="0" y="0"/>
                </a:lnTo>
                <a:lnTo>
                  <a:pt x="0" y="1582743"/>
                </a:lnTo>
                <a:lnTo>
                  <a:pt x="7315200" y="1582743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99127" y="2366955"/>
            <a:ext cx="7800572" cy="7587829"/>
          </a:xfrm>
          <a:custGeom>
            <a:avLst/>
            <a:gdLst/>
            <a:ahLst/>
            <a:cxnLst/>
            <a:rect r="r" b="b" t="t" l="l"/>
            <a:pathLst>
              <a:path h="7587829" w="7800572">
                <a:moveTo>
                  <a:pt x="0" y="0"/>
                </a:moveTo>
                <a:lnTo>
                  <a:pt x="7800572" y="0"/>
                </a:lnTo>
                <a:lnTo>
                  <a:pt x="7800572" y="7587829"/>
                </a:lnTo>
                <a:lnTo>
                  <a:pt x="0" y="7587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749488">
            <a:off x="12324019" y="1716011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0799999">
            <a:off x="38141" y="8931935"/>
            <a:ext cx="1191514" cy="1191514"/>
          </a:xfrm>
          <a:custGeom>
            <a:avLst/>
            <a:gdLst/>
            <a:ahLst/>
            <a:cxnLst/>
            <a:rect r="r" b="b" t="t" l="l"/>
            <a:pathLst>
              <a:path h="1191514" w="1191514">
                <a:moveTo>
                  <a:pt x="1191514" y="0"/>
                </a:moveTo>
                <a:lnTo>
                  <a:pt x="0" y="0"/>
                </a:lnTo>
                <a:lnTo>
                  <a:pt x="0" y="1191514"/>
                </a:lnTo>
                <a:lnTo>
                  <a:pt x="1191514" y="1191514"/>
                </a:lnTo>
                <a:lnTo>
                  <a:pt x="119151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4531278" y="9922587"/>
            <a:ext cx="1881616" cy="372902"/>
          </a:xfrm>
          <a:custGeom>
            <a:avLst/>
            <a:gdLst/>
            <a:ahLst/>
            <a:cxnLst/>
            <a:rect r="r" b="b" t="t" l="l"/>
            <a:pathLst>
              <a:path h="372902" w="1881616">
                <a:moveTo>
                  <a:pt x="1881616" y="0"/>
                </a:moveTo>
                <a:lnTo>
                  <a:pt x="0" y="0"/>
                </a:lnTo>
                <a:lnTo>
                  <a:pt x="0" y="372902"/>
                </a:lnTo>
                <a:lnTo>
                  <a:pt x="1881616" y="372902"/>
                </a:lnTo>
                <a:lnTo>
                  <a:pt x="1881616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829482" y="9813230"/>
            <a:ext cx="4296723" cy="851532"/>
          </a:xfrm>
          <a:custGeom>
            <a:avLst/>
            <a:gdLst/>
            <a:ahLst/>
            <a:cxnLst/>
            <a:rect r="r" b="b" t="t" l="l"/>
            <a:pathLst>
              <a:path h="851532" w="4296723">
                <a:moveTo>
                  <a:pt x="4296723" y="0"/>
                </a:moveTo>
                <a:lnTo>
                  <a:pt x="0" y="0"/>
                </a:lnTo>
                <a:lnTo>
                  <a:pt x="0" y="851532"/>
                </a:lnTo>
                <a:lnTo>
                  <a:pt x="4296723" y="851532"/>
                </a:lnTo>
                <a:lnTo>
                  <a:pt x="4296723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137965" y="5275965"/>
            <a:ext cx="3376771" cy="5019524"/>
          </a:xfrm>
          <a:custGeom>
            <a:avLst/>
            <a:gdLst/>
            <a:ahLst/>
            <a:cxnLst/>
            <a:rect r="r" b="b" t="t" l="l"/>
            <a:pathLst>
              <a:path h="5019524" w="3376771">
                <a:moveTo>
                  <a:pt x="0" y="0"/>
                </a:moveTo>
                <a:lnTo>
                  <a:pt x="3376770" y="0"/>
                </a:lnTo>
                <a:lnTo>
                  <a:pt x="3376770" y="5019524"/>
                </a:lnTo>
                <a:lnTo>
                  <a:pt x="0" y="50195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773265" y="5275965"/>
            <a:ext cx="3568425" cy="5019524"/>
          </a:xfrm>
          <a:custGeom>
            <a:avLst/>
            <a:gdLst/>
            <a:ahLst/>
            <a:cxnLst/>
            <a:rect r="r" b="b" t="t" l="l"/>
            <a:pathLst>
              <a:path h="5019524" w="3568425">
                <a:moveTo>
                  <a:pt x="0" y="0"/>
                </a:moveTo>
                <a:lnTo>
                  <a:pt x="3568425" y="0"/>
                </a:lnTo>
                <a:lnTo>
                  <a:pt x="3568425" y="5019524"/>
                </a:lnTo>
                <a:lnTo>
                  <a:pt x="0" y="50195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12708" y="3043484"/>
            <a:ext cx="10459712" cy="2676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23"/>
              </a:lnSpc>
            </a:pPr>
            <a:r>
              <a:rPr lang="en-US" sz="20725">
                <a:solidFill>
                  <a:srgbClr val="685F6C"/>
                </a:solidFill>
                <a:latin typeface="Cubao Narrow"/>
                <a:ea typeface="Cubao Narrow"/>
                <a:cs typeface="Cubao Narrow"/>
                <a:sym typeface="Cubao Narrow"/>
              </a:rPr>
              <a:t>Thank </a:t>
            </a:r>
            <a:r>
              <a:rPr lang="en-US" sz="20725">
                <a:solidFill>
                  <a:srgbClr val="9B554D"/>
                </a:solidFill>
                <a:latin typeface="Cubao Narrow"/>
                <a:ea typeface="Cubao Narrow"/>
                <a:cs typeface="Cubao Narrow"/>
                <a:sym typeface="Cubao Narrow"/>
              </a:rPr>
              <a:t>You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456801" y="1955149"/>
            <a:ext cx="2615619" cy="898822"/>
          </a:xfrm>
          <a:custGeom>
            <a:avLst/>
            <a:gdLst/>
            <a:ahLst/>
            <a:cxnLst/>
            <a:rect r="r" b="b" t="t" l="l"/>
            <a:pathLst>
              <a:path h="898822" w="2615619">
                <a:moveTo>
                  <a:pt x="0" y="0"/>
                </a:moveTo>
                <a:lnTo>
                  <a:pt x="2615619" y="0"/>
                </a:lnTo>
                <a:lnTo>
                  <a:pt x="2615619" y="898822"/>
                </a:lnTo>
                <a:lnTo>
                  <a:pt x="0" y="898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9" id="19"/>
          <p:cNvGrpSpPr/>
          <p:nvPr/>
        </p:nvGrpSpPr>
        <p:grpSpPr>
          <a:xfrm rot="0">
            <a:off x="1028700" y="1028700"/>
            <a:ext cx="1502535" cy="150253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779967" y="1155375"/>
            <a:ext cx="3635192" cy="1249184"/>
          </a:xfrm>
          <a:custGeom>
            <a:avLst/>
            <a:gdLst/>
            <a:ahLst/>
            <a:cxnLst/>
            <a:rect r="r" b="b" t="t" l="l"/>
            <a:pathLst>
              <a:path h="1249184" w="3635192">
                <a:moveTo>
                  <a:pt x="0" y="0"/>
                </a:moveTo>
                <a:lnTo>
                  <a:pt x="3635193" y="0"/>
                </a:lnTo>
                <a:lnTo>
                  <a:pt x="3635193" y="1249185"/>
                </a:lnTo>
                <a:lnTo>
                  <a:pt x="0" y="1249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6412894" y="1622693"/>
            <a:ext cx="1269266" cy="677080"/>
          </a:xfrm>
          <a:custGeom>
            <a:avLst/>
            <a:gdLst/>
            <a:ahLst/>
            <a:cxnLst/>
            <a:rect r="r" b="b" t="t" l="l"/>
            <a:pathLst>
              <a:path h="677080" w="1269266">
                <a:moveTo>
                  <a:pt x="0" y="0"/>
                </a:moveTo>
                <a:lnTo>
                  <a:pt x="1269266" y="0"/>
                </a:lnTo>
                <a:lnTo>
                  <a:pt x="1269266" y="677080"/>
                </a:lnTo>
                <a:lnTo>
                  <a:pt x="0" y="6770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1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60687" y="4674700"/>
            <a:ext cx="30347163" cy="5448749"/>
          </a:xfrm>
          <a:custGeom>
            <a:avLst/>
            <a:gdLst/>
            <a:ahLst/>
            <a:cxnLst/>
            <a:rect r="r" b="b" t="t" l="l"/>
            <a:pathLst>
              <a:path h="5448749" w="30347163">
                <a:moveTo>
                  <a:pt x="0" y="0"/>
                </a:moveTo>
                <a:lnTo>
                  <a:pt x="30347163" y="0"/>
                </a:lnTo>
                <a:lnTo>
                  <a:pt x="30347163" y="5448749"/>
                </a:lnTo>
                <a:lnTo>
                  <a:pt x="0" y="544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0" y="9954784"/>
            <a:ext cx="18288000" cy="332216"/>
            <a:chOff x="0" y="0"/>
            <a:chExt cx="4816593" cy="874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7497"/>
            </a:xfrm>
            <a:custGeom>
              <a:avLst/>
              <a:gdLst/>
              <a:ahLst/>
              <a:cxnLst/>
              <a:rect r="r" b="b" t="t" l="l"/>
              <a:pathLst>
                <a:path h="8749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7497"/>
                  </a:lnTo>
                  <a:lnTo>
                    <a:pt x="0" y="87497"/>
                  </a:lnTo>
                  <a:close/>
                </a:path>
              </a:pathLst>
            </a:custGeom>
            <a:solidFill>
              <a:srgbClr val="A691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144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380979" y="712044"/>
            <a:ext cx="3293329" cy="1131708"/>
          </a:xfrm>
          <a:custGeom>
            <a:avLst/>
            <a:gdLst/>
            <a:ahLst/>
            <a:cxnLst/>
            <a:rect r="r" b="b" t="t" l="l"/>
            <a:pathLst>
              <a:path h="1131708" w="3293329">
                <a:moveTo>
                  <a:pt x="0" y="0"/>
                </a:moveTo>
                <a:lnTo>
                  <a:pt x="3293329" y="0"/>
                </a:lnTo>
                <a:lnTo>
                  <a:pt x="3293329" y="1131707"/>
                </a:lnTo>
                <a:lnTo>
                  <a:pt x="0" y="1131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083140" y="1843751"/>
            <a:ext cx="1864626" cy="640753"/>
          </a:xfrm>
          <a:custGeom>
            <a:avLst/>
            <a:gdLst/>
            <a:ahLst/>
            <a:cxnLst/>
            <a:rect r="r" b="b" t="t" l="l"/>
            <a:pathLst>
              <a:path h="640753" w="1864626">
                <a:moveTo>
                  <a:pt x="0" y="0"/>
                </a:moveTo>
                <a:lnTo>
                  <a:pt x="1864626" y="0"/>
                </a:lnTo>
                <a:lnTo>
                  <a:pt x="1864626" y="640753"/>
                </a:lnTo>
                <a:lnTo>
                  <a:pt x="0" y="640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5066579" y="238286"/>
            <a:ext cx="1948874" cy="1039611"/>
          </a:xfrm>
          <a:custGeom>
            <a:avLst/>
            <a:gdLst/>
            <a:ahLst/>
            <a:cxnLst/>
            <a:rect r="r" b="b" t="t" l="l"/>
            <a:pathLst>
              <a:path h="1039611" w="1948874">
                <a:moveTo>
                  <a:pt x="0" y="0"/>
                </a:moveTo>
                <a:lnTo>
                  <a:pt x="1948874" y="0"/>
                </a:lnTo>
                <a:lnTo>
                  <a:pt x="1948874" y="1039611"/>
                </a:lnTo>
                <a:lnTo>
                  <a:pt x="0" y="1039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44283" y="6408937"/>
            <a:ext cx="5477714" cy="3878063"/>
          </a:xfrm>
          <a:custGeom>
            <a:avLst/>
            <a:gdLst/>
            <a:ahLst/>
            <a:cxnLst/>
            <a:rect r="r" b="b" t="t" l="l"/>
            <a:pathLst>
              <a:path h="3878063" w="5477714">
                <a:moveTo>
                  <a:pt x="0" y="0"/>
                </a:moveTo>
                <a:lnTo>
                  <a:pt x="5477714" y="0"/>
                </a:lnTo>
                <a:lnTo>
                  <a:pt x="5477714" y="3878063"/>
                </a:lnTo>
                <a:lnTo>
                  <a:pt x="0" y="38780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5176506"/>
            <a:ext cx="11853700" cy="4445137"/>
          </a:xfrm>
          <a:custGeom>
            <a:avLst/>
            <a:gdLst/>
            <a:ahLst/>
            <a:cxnLst/>
            <a:rect r="r" b="b" t="t" l="l"/>
            <a:pathLst>
              <a:path h="4445137" w="11853700">
                <a:moveTo>
                  <a:pt x="0" y="0"/>
                </a:moveTo>
                <a:lnTo>
                  <a:pt x="11853700" y="0"/>
                </a:lnTo>
                <a:lnTo>
                  <a:pt x="11853700" y="4445137"/>
                </a:lnTo>
                <a:lnTo>
                  <a:pt x="0" y="44451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19400" y="862993"/>
            <a:ext cx="9340128" cy="169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59"/>
              </a:lnSpc>
            </a:pPr>
            <a:r>
              <a:rPr lang="en-US" sz="9399">
                <a:solidFill>
                  <a:srgbClr val="9B554D"/>
                </a:solidFill>
                <a:latin typeface="Cubao Narrow"/>
                <a:ea typeface="Cubao Narrow"/>
                <a:cs typeface="Cubao Narrow"/>
                <a:sym typeface="Cubao Narrow"/>
              </a:rPr>
              <a:t> Dataset </a:t>
            </a:r>
            <a:r>
              <a:rPr lang="en-US" sz="9399">
                <a:solidFill>
                  <a:srgbClr val="2B314A"/>
                </a:solidFill>
                <a:latin typeface="Cubao Narrow"/>
                <a:ea typeface="Cubao Narrow"/>
                <a:cs typeface="Cubao Narrow"/>
                <a:sym typeface="Cubao Narrow"/>
              </a:rPr>
              <a:t>Information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951229"/>
            <a:ext cx="18288000" cy="183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450" b="true">
                <a:solidFill>
                  <a:srgbClr val="66563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• Provide an overview of the</a:t>
            </a:r>
            <a:r>
              <a:rPr lang="en-US" sz="3450" b="true">
                <a:solidFill>
                  <a:srgbClr val="9B55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AirQualityUCI dataset</a:t>
            </a:r>
          </a:p>
          <a:p>
            <a:pPr algn="l">
              <a:lnSpc>
                <a:spcPts val="4830"/>
              </a:lnSpc>
            </a:pPr>
            <a:r>
              <a:rPr lang="en-US" sz="3450" b="true">
                <a:solidFill>
                  <a:srgbClr val="66563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• Loaded dataset from Google Drive</a:t>
            </a:r>
          </a:p>
          <a:p>
            <a:pPr algn="l">
              <a:lnSpc>
                <a:spcPts val="4830"/>
              </a:lnSpc>
            </a:pPr>
            <a:r>
              <a:rPr lang="en-US" sz="3450" b="true">
                <a:solidFill>
                  <a:srgbClr val="66563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• Removed unnecessary columns and adjusted dataset size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1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070074" y="5386638"/>
            <a:ext cx="30347163" cy="5448749"/>
          </a:xfrm>
          <a:custGeom>
            <a:avLst/>
            <a:gdLst/>
            <a:ahLst/>
            <a:cxnLst/>
            <a:rect r="r" b="b" t="t" l="l"/>
            <a:pathLst>
              <a:path h="5448749" w="30347163">
                <a:moveTo>
                  <a:pt x="0" y="0"/>
                </a:moveTo>
                <a:lnTo>
                  <a:pt x="30347163" y="0"/>
                </a:lnTo>
                <a:lnTo>
                  <a:pt x="30347163" y="5448749"/>
                </a:lnTo>
                <a:lnTo>
                  <a:pt x="0" y="544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0" y="9954784"/>
            <a:ext cx="18288000" cy="332216"/>
            <a:chOff x="0" y="0"/>
            <a:chExt cx="4816593" cy="874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7497"/>
            </a:xfrm>
            <a:custGeom>
              <a:avLst/>
              <a:gdLst/>
              <a:ahLst/>
              <a:cxnLst/>
              <a:rect r="r" b="b" t="t" l="l"/>
              <a:pathLst>
                <a:path h="8749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7497"/>
                  </a:lnTo>
                  <a:lnTo>
                    <a:pt x="0" y="87497"/>
                  </a:lnTo>
                  <a:close/>
                </a:path>
              </a:pathLst>
            </a:custGeom>
            <a:solidFill>
              <a:srgbClr val="A691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144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367347" y="410363"/>
            <a:ext cx="1502535" cy="150253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023977" y="4823123"/>
            <a:ext cx="1864626" cy="640753"/>
          </a:xfrm>
          <a:custGeom>
            <a:avLst/>
            <a:gdLst/>
            <a:ahLst/>
            <a:cxnLst/>
            <a:rect r="r" b="b" t="t" l="l"/>
            <a:pathLst>
              <a:path h="640753" w="1864626">
                <a:moveTo>
                  <a:pt x="0" y="0"/>
                </a:moveTo>
                <a:lnTo>
                  <a:pt x="1864626" y="0"/>
                </a:lnTo>
                <a:lnTo>
                  <a:pt x="1864626" y="640754"/>
                </a:lnTo>
                <a:lnTo>
                  <a:pt x="0" y="640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-932313" y="3390255"/>
            <a:ext cx="1864626" cy="640753"/>
          </a:xfrm>
          <a:custGeom>
            <a:avLst/>
            <a:gdLst/>
            <a:ahLst/>
            <a:cxnLst/>
            <a:rect r="r" b="b" t="t" l="l"/>
            <a:pathLst>
              <a:path h="640753" w="1864626">
                <a:moveTo>
                  <a:pt x="0" y="0"/>
                </a:moveTo>
                <a:lnTo>
                  <a:pt x="1864626" y="0"/>
                </a:lnTo>
                <a:lnTo>
                  <a:pt x="1864626" y="640753"/>
                </a:lnTo>
                <a:lnTo>
                  <a:pt x="0" y="640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6007416" y="1161631"/>
            <a:ext cx="1948874" cy="1039611"/>
          </a:xfrm>
          <a:custGeom>
            <a:avLst/>
            <a:gdLst/>
            <a:ahLst/>
            <a:cxnLst/>
            <a:rect r="r" b="b" t="t" l="l"/>
            <a:pathLst>
              <a:path h="1039611" w="1948874">
                <a:moveTo>
                  <a:pt x="0" y="0"/>
                </a:moveTo>
                <a:lnTo>
                  <a:pt x="1948874" y="0"/>
                </a:lnTo>
                <a:lnTo>
                  <a:pt x="1948874" y="1039611"/>
                </a:lnTo>
                <a:lnTo>
                  <a:pt x="0" y="1039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66168" y="6015909"/>
            <a:ext cx="3583011" cy="3938875"/>
          </a:xfrm>
          <a:custGeom>
            <a:avLst/>
            <a:gdLst/>
            <a:ahLst/>
            <a:cxnLst/>
            <a:rect r="r" b="b" t="t" l="l"/>
            <a:pathLst>
              <a:path h="3938875" w="3583011">
                <a:moveTo>
                  <a:pt x="0" y="0"/>
                </a:moveTo>
                <a:lnTo>
                  <a:pt x="3583011" y="0"/>
                </a:lnTo>
                <a:lnTo>
                  <a:pt x="3583011" y="3938875"/>
                </a:lnTo>
                <a:lnTo>
                  <a:pt x="0" y="39388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5897" y="9210615"/>
            <a:ext cx="1154157" cy="912834"/>
          </a:xfrm>
          <a:custGeom>
            <a:avLst/>
            <a:gdLst/>
            <a:ahLst/>
            <a:cxnLst/>
            <a:rect r="r" b="b" t="t" l="l"/>
            <a:pathLst>
              <a:path h="912834" w="1154157">
                <a:moveTo>
                  <a:pt x="0" y="0"/>
                </a:moveTo>
                <a:lnTo>
                  <a:pt x="1154157" y="0"/>
                </a:lnTo>
                <a:lnTo>
                  <a:pt x="1154157" y="912834"/>
                </a:lnTo>
                <a:lnTo>
                  <a:pt x="0" y="9128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6168" y="717131"/>
            <a:ext cx="1332290" cy="889001"/>
          </a:xfrm>
          <a:custGeom>
            <a:avLst/>
            <a:gdLst/>
            <a:ahLst/>
            <a:cxnLst/>
            <a:rect r="r" b="b" t="t" l="l"/>
            <a:pathLst>
              <a:path h="889001" w="1332290">
                <a:moveTo>
                  <a:pt x="0" y="0"/>
                </a:moveTo>
                <a:lnTo>
                  <a:pt x="1332290" y="0"/>
                </a:lnTo>
                <a:lnTo>
                  <a:pt x="1332290" y="889000"/>
                </a:lnTo>
                <a:lnTo>
                  <a:pt x="0" y="889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65429" y="2994060"/>
            <a:ext cx="987741" cy="659093"/>
          </a:xfrm>
          <a:custGeom>
            <a:avLst/>
            <a:gdLst/>
            <a:ahLst/>
            <a:cxnLst/>
            <a:rect r="r" b="b" t="t" l="l"/>
            <a:pathLst>
              <a:path h="659093" w="987741">
                <a:moveTo>
                  <a:pt x="0" y="0"/>
                </a:moveTo>
                <a:lnTo>
                  <a:pt x="987742" y="0"/>
                </a:lnTo>
                <a:lnTo>
                  <a:pt x="987742" y="659093"/>
                </a:lnTo>
                <a:lnTo>
                  <a:pt x="0" y="6590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150234" y="549010"/>
            <a:ext cx="9987531" cy="165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C3242"/>
                </a:solidFill>
                <a:latin typeface="Cubao Narrow"/>
                <a:ea typeface="Cubao Narrow"/>
                <a:cs typeface="Cubao Narrow"/>
                <a:sym typeface="Cubao Narrow"/>
              </a:rPr>
              <a:t>Initial Data </a:t>
            </a:r>
            <a:r>
              <a:rPr lang="en-US" sz="9200">
                <a:solidFill>
                  <a:srgbClr val="9B554D"/>
                </a:solidFill>
                <a:latin typeface="Cubao Narrow"/>
                <a:ea typeface="Cubao Narrow"/>
                <a:cs typeface="Cubao Narrow"/>
                <a:sym typeface="Cubao Narrow"/>
              </a:rPr>
              <a:t>Inspection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8330" y="2379077"/>
            <a:ext cx="3122833" cy="1065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true">
                <a:solidFill>
                  <a:srgbClr val="9B55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Objective: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567428"/>
            <a:ext cx="13128424" cy="160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2C32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Inspect overall dataset quality before deep analysis.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2C32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Detect basic issues like missing values, incorrect formats, unwanted columns.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850310" y="5330537"/>
            <a:ext cx="6613628" cy="1065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true">
                <a:solidFill>
                  <a:srgbClr val="9B55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What We Worked On: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58098" y="6396298"/>
            <a:ext cx="10895072" cy="3092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2C32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Printed summary statistics &amp; column information.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2C32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Identified missing values and data types.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2C32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Viewed dataset's first 5 rows to understand structure.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2C32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Prepared the dataset for advanced cleaning.</a:t>
            </a:r>
          </a:p>
          <a:p>
            <a:pPr algn="l">
              <a:lnSpc>
                <a:spcPts val="48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1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60687" y="4674700"/>
            <a:ext cx="30347163" cy="5448749"/>
          </a:xfrm>
          <a:custGeom>
            <a:avLst/>
            <a:gdLst/>
            <a:ahLst/>
            <a:cxnLst/>
            <a:rect r="r" b="b" t="t" l="l"/>
            <a:pathLst>
              <a:path h="5448749" w="30347163">
                <a:moveTo>
                  <a:pt x="0" y="0"/>
                </a:moveTo>
                <a:lnTo>
                  <a:pt x="30347163" y="0"/>
                </a:lnTo>
                <a:lnTo>
                  <a:pt x="30347163" y="5448749"/>
                </a:lnTo>
                <a:lnTo>
                  <a:pt x="0" y="544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0" y="9954784"/>
            <a:ext cx="18288000" cy="332216"/>
            <a:chOff x="0" y="0"/>
            <a:chExt cx="4816593" cy="874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7497"/>
            </a:xfrm>
            <a:custGeom>
              <a:avLst/>
              <a:gdLst/>
              <a:ahLst/>
              <a:cxnLst/>
              <a:rect r="r" b="b" t="t" l="l"/>
              <a:pathLst>
                <a:path h="8749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7497"/>
                  </a:lnTo>
                  <a:lnTo>
                    <a:pt x="0" y="87497"/>
                  </a:lnTo>
                  <a:close/>
                </a:path>
              </a:pathLst>
            </a:custGeom>
            <a:solidFill>
              <a:srgbClr val="A691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144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403562" y="2112811"/>
            <a:ext cx="3627451" cy="1246524"/>
          </a:xfrm>
          <a:custGeom>
            <a:avLst/>
            <a:gdLst/>
            <a:ahLst/>
            <a:cxnLst/>
            <a:rect r="r" b="b" t="t" l="l"/>
            <a:pathLst>
              <a:path h="1246524" w="3627451">
                <a:moveTo>
                  <a:pt x="0" y="0"/>
                </a:moveTo>
                <a:lnTo>
                  <a:pt x="3627451" y="0"/>
                </a:lnTo>
                <a:lnTo>
                  <a:pt x="3627451" y="1246524"/>
                </a:lnTo>
                <a:lnTo>
                  <a:pt x="0" y="1246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406" y="909019"/>
            <a:ext cx="1011334" cy="539488"/>
          </a:xfrm>
          <a:custGeom>
            <a:avLst/>
            <a:gdLst/>
            <a:ahLst/>
            <a:cxnLst/>
            <a:rect r="r" b="b" t="t" l="l"/>
            <a:pathLst>
              <a:path h="539488" w="1011334">
                <a:moveTo>
                  <a:pt x="0" y="0"/>
                </a:moveTo>
                <a:lnTo>
                  <a:pt x="1011334" y="0"/>
                </a:lnTo>
                <a:lnTo>
                  <a:pt x="1011334" y="539488"/>
                </a:lnTo>
                <a:lnTo>
                  <a:pt x="0" y="539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884884">
            <a:off x="-121751" y="6918374"/>
            <a:ext cx="3116140" cy="2747014"/>
          </a:xfrm>
          <a:custGeom>
            <a:avLst/>
            <a:gdLst/>
            <a:ahLst/>
            <a:cxnLst/>
            <a:rect r="r" b="b" t="t" l="l"/>
            <a:pathLst>
              <a:path h="2747014" w="3116140">
                <a:moveTo>
                  <a:pt x="0" y="0"/>
                </a:moveTo>
                <a:lnTo>
                  <a:pt x="3116139" y="0"/>
                </a:lnTo>
                <a:lnTo>
                  <a:pt x="3116139" y="2747014"/>
                </a:lnTo>
                <a:lnTo>
                  <a:pt x="0" y="27470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239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6318" y="5850351"/>
            <a:ext cx="16851682" cy="4104433"/>
          </a:xfrm>
          <a:custGeom>
            <a:avLst/>
            <a:gdLst/>
            <a:ahLst/>
            <a:cxnLst/>
            <a:rect r="r" b="b" t="t" l="l"/>
            <a:pathLst>
              <a:path h="4104433" w="16851682">
                <a:moveTo>
                  <a:pt x="0" y="0"/>
                </a:moveTo>
                <a:lnTo>
                  <a:pt x="16851682" y="0"/>
                </a:lnTo>
                <a:lnTo>
                  <a:pt x="16851682" y="4104433"/>
                </a:lnTo>
                <a:lnTo>
                  <a:pt x="0" y="41044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3253" r="0" b="-1325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46292" y="1941361"/>
            <a:ext cx="2555193" cy="86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b="true" sz="4500">
                <a:solidFill>
                  <a:srgbClr val="9B55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Objective: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75894" y="1941361"/>
            <a:ext cx="5411608" cy="86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b="true" sz="4500">
                <a:solidFill>
                  <a:srgbClr val="9B55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What We Worked On: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144000" y="3039754"/>
            <a:ext cx="9144000" cy="2612103"/>
            <a:chOff x="0" y="0"/>
            <a:chExt cx="2916945" cy="8332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16945" cy="833263"/>
            </a:xfrm>
            <a:custGeom>
              <a:avLst/>
              <a:gdLst/>
              <a:ahLst/>
              <a:cxnLst/>
              <a:rect r="r" b="b" t="t" l="l"/>
              <a:pathLst>
                <a:path h="833263" w="2916945">
                  <a:moveTo>
                    <a:pt x="0" y="0"/>
                  </a:moveTo>
                  <a:lnTo>
                    <a:pt x="2916945" y="0"/>
                  </a:lnTo>
                  <a:lnTo>
                    <a:pt x="2916945" y="833263"/>
                  </a:lnTo>
                  <a:lnTo>
                    <a:pt x="0" y="833263"/>
                  </a:lnTo>
                  <a:close/>
                </a:path>
              </a:pathLst>
            </a:custGeom>
            <a:solidFill>
              <a:srgbClr val="A3957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2916945" cy="899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144000" y="3087293"/>
            <a:ext cx="9144000" cy="2776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2C32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Created a DateTime index combining Date + Time.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2C32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Extracted temporal features (Year, Month, Day, Hour).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2C32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Built interactive Plotly time-series graphs for pollutants.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2C32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Helped understand pollution patterns hourly, daily, and seasonally.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0" y="3039754"/>
            <a:ext cx="8678653" cy="2612103"/>
            <a:chOff x="0" y="0"/>
            <a:chExt cx="2768499" cy="83326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68499" cy="833263"/>
            </a:xfrm>
            <a:custGeom>
              <a:avLst/>
              <a:gdLst/>
              <a:ahLst/>
              <a:cxnLst/>
              <a:rect r="r" b="b" t="t" l="l"/>
              <a:pathLst>
                <a:path h="833263" w="2768499">
                  <a:moveTo>
                    <a:pt x="0" y="0"/>
                  </a:moveTo>
                  <a:lnTo>
                    <a:pt x="2768499" y="0"/>
                  </a:lnTo>
                  <a:lnTo>
                    <a:pt x="2768499" y="833263"/>
                  </a:lnTo>
                  <a:lnTo>
                    <a:pt x="0" y="833263"/>
                  </a:lnTo>
                  <a:close/>
                </a:path>
              </a:pathLst>
            </a:custGeom>
            <a:solidFill>
              <a:srgbClr val="A3957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768499" cy="899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10163" y="3077768"/>
            <a:ext cx="7286414" cy="25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2C32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Visualize how pollutant levels change over time.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2C32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Identify trends, spikes, patterns, or seasonal variations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557080" y="73996"/>
            <a:ext cx="12624656" cy="165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B554D"/>
                </a:solidFill>
                <a:latin typeface="Cubao Narrow"/>
                <a:ea typeface="Cubao Narrow"/>
                <a:cs typeface="Cubao Narrow"/>
                <a:sym typeface="Cubao Narrow"/>
              </a:rPr>
              <a:t>Time Series of </a:t>
            </a:r>
            <a:r>
              <a:rPr lang="en-US" sz="9200">
                <a:solidFill>
                  <a:srgbClr val="2C3242"/>
                </a:solidFill>
                <a:latin typeface="Cubao Narrow"/>
                <a:ea typeface="Cubao Narrow"/>
                <a:cs typeface="Cubao Narrow"/>
                <a:sym typeface="Cubao Narrow"/>
              </a:rPr>
              <a:t>Air Pollutants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1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60687" y="4674700"/>
            <a:ext cx="30347163" cy="5448749"/>
          </a:xfrm>
          <a:custGeom>
            <a:avLst/>
            <a:gdLst/>
            <a:ahLst/>
            <a:cxnLst/>
            <a:rect r="r" b="b" t="t" l="l"/>
            <a:pathLst>
              <a:path h="5448749" w="30347163">
                <a:moveTo>
                  <a:pt x="0" y="0"/>
                </a:moveTo>
                <a:lnTo>
                  <a:pt x="30347163" y="0"/>
                </a:lnTo>
                <a:lnTo>
                  <a:pt x="30347163" y="5448749"/>
                </a:lnTo>
                <a:lnTo>
                  <a:pt x="0" y="544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0" y="9954784"/>
            <a:ext cx="18288000" cy="332216"/>
            <a:chOff x="0" y="0"/>
            <a:chExt cx="4816593" cy="874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7497"/>
            </a:xfrm>
            <a:custGeom>
              <a:avLst/>
              <a:gdLst/>
              <a:ahLst/>
              <a:cxnLst/>
              <a:rect r="r" b="b" t="t" l="l"/>
              <a:pathLst>
                <a:path h="8749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7497"/>
                  </a:lnTo>
                  <a:lnTo>
                    <a:pt x="0" y="87497"/>
                  </a:lnTo>
                  <a:close/>
                </a:path>
              </a:pathLst>
            </a:custGeom>
            <a:solidFill>
              <a:srgbClr val="A691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144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294790"/>
            <a:ext cx="14378158" cy="968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3"/>
              </a:lnSpc>
            </a:pPr>
            <a:r>
              <a:rPr lang="en-US" sz="7457">
                <a:solidFill>
                  <a:srgbClr val="9B554D"/>
                </a:solidFill>
                <a:latin typeface="Cubao Narrow"/>
                <a:ea typeface="Cubao Narrow"/>
                <a:cs typeface="Cubao Narrow"/>
                <a:sym typeface="Cubao Narrow"/>
              </a:rPr>
              <a:t>Heatmap of Pollutant </a:t>
            </a:r>
            <a:r>
              <a:rPr lang="en-US" sz="7457">
                <a:solidFill>
                  <a:srgbClr val="2C3242"/>
                </a:solidFill>
                <a:latin typeface="Cubao Narrow"/>
                <a:ea typeface="Cubao Narrow"/>
                <a:cs typeface="Cubao Narrow"/>
                <a:sym typeface="Cubao Narrow"/>
              </a:rPr>
              <a:t>Correlations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023977" y="4823123"/>
            <a:ext cx="1864626" cy="640753"/>
          </a:xfrm>
          <a:custGeom>
            <a:avLst/>
            <a:gdLst/>
            <a:ahLst/>
            <a:cxnLst/>
            <a:rect r="r" b="b" t="t" l="l"/>
            <a:pathLst>
              <a:path h="640753" w="1864626">
                <a:moveTo>
                  <a:pt x="0" y="0"/>
                </a:moveTo>
                <a:lnTo>
                  <a:pt x="1864626" y="0"/>
                </a:lnTo>
                <a:lnTo>
                  <a:pt x="1864626" y="640754"/>
                </a:lnTo>
                <a:lnTo>
                  <a:pt x="0" y="640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932313" y="3390255"/>
            <a:ext cx="1864626" cy="640753"/>
          </a:xfrm>
          <a:custGeom>
            <a:avLst/>
            <a:gdLst/>
            <a:ahLst/>
            <a:cxnLst/>
            <a:rect r="r" b="b" t="t" l="l"/>
            <a:pathLst>
              <a:path h="640753" w="1864626">
                <a:moveTo>
                  <a:pt x="0" y="0"/>
                </a:moveTo>
                <a:lnTo>
                  <a:pt x="1864626" y="0"/>
                </a:lnTo>
                <a:lnTo>
                  <a:pt x="1864626" y="640753"/>
                </a:lnTo>
                <a:lnTo>
                  <a:pt x="0" y="640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043738" y="85114"/>
            <a:ext cx="1948874" cy="1039611"/>
          </a:xfrm>
          <a:custGeom>
            <a:avLst/>
            <a:gdLst/>
            <a:ahLst/>
            <a:cxnLst/>
            <a:rect r="r" b="b" t="t" l="l"/>
            <a:pathLst>
              <a:path h="1039611" w="1948874">
                <a:moveTo>
                  <a:pt x="0" y="0"/>
                </a:moveTo>
                <a:lnTo>
                  <a:pt x="1948874" y="0"/>
                </a:lnTo>
                <a:lnTo>
                  <a:pt x="1948874" y="1039611"/>
                </a:lnTo>
                <a:lnTo>
                  <a:pt x="0" y="1039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42779" y="0"/>
            <a:ext cx="2433043" cy="2655436"/>
          </a:xfrm>
          <a:custGeom>
            <a:avLst/>
            <a:gdLst/>
            <a:ahLst/>
            <a:cxnLst/>
            <a:rect r="r" b="b" t="t" l="l"/>
            <a:pathLst>
              <a:path h="2655436" w="2433043">
                <a:moveTo>
                  <a:pt x="0" y="0"/>
                </a:moveTo>
                <a:lnTo>
                  <a:pt x="2433042" y="0"/>
                </a:lnTo>
                <a:lnTo>
                  <a:pt x="2433042" y="2655436"/>
                </a:lnTo>
                <a:lnTo>
                  <a:pt x="0" y="26554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06858" y="1280882"/>
            <a:ext cx="1271841" cy="1253341"/>
          </a:xfrm>
          <a:custGeom>
            <a:avLst/>
            <a:gdLst/>
            <a:ahLst/>
            <a:cxnLst/>
            <a:rect r="r" b="b" t="t" l="l"/>
            <a:pathLst>
              <a:path h="1253341" w="1271841">
                <a:moveTo>
                  <a:pt x="0" y="0"/>
                </a:moveTo>
                <a:lnTo>
                  <a:pt x="1271841" y="0"/>
                </a:lnTo>
                <a:lnTo>
                  <a:pt x="1271841" y="1253341"/>
                </a:lnTo>
                <a:lnTo>
                  <a:pt x="0" y="12533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02133" y="9041950"/>
            <a:ext cx="1154157" cy="912834"/>
          </a:xfrm>
          <a:custGeom>
            <a:avLst/>
            <a:gdLst/>
            <a:ahLst/>
            <a:cxnLst/>
            <a:rect r="r" b="b" t="t" l="l"/>
            <a:pathLst>
              <a:path h="912834" w="1154157">
                <a:moveTo>
                  <a:pt x="0" y="0"/>
                </a:moveTo>
                <a:lnTo>
                  <a:pt x="1154157" y="0"/>
                </a:lnTo>
                <a:lnTo>
                  <a:pt x="1154157" y="912834"/>
                </a:lnTo>
                <a:lnTo>
                  <a:pt x="0" y="9128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2555" y="85114"/>
            <a:ext cx="1332290" cy="889001"/>
          </a:xfrm>
          <a:custGeom>
            <a:avLst/>
            <a:gdLst/>
            <a:ahLst/>
            <a:cxnLst/>
            <a:rect r="r" b="b" t="t" l="l"/>
            <a:pathLst>
              <a:path h="889001" w="1332290">
                <a:moveTo>
                  <a:pt x="0" y="0"/>
                </a:moveTo>
                <a:lnTo>
                  <a:pt x="1332290" y="0"/>
                </a:lnTo>
                <a:lnTo>
                  <a:pt x="1332290" y="889001"/>
                </a:lnTo>
                <a:lnTo>
                  <a:pt x="0" y="8890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94845" y="508894"/>
            <a:ext cx="987741" cy="659093"/>
          </a:xfrm>
          <a:custGeom>
            <a:avLst/>
            <a:gdLst/>
            <a:ahLst/>
            <a:cxnLst/>
            <a:rect r="r" b="b" t="t" l="l"/>
            <a:pathLst>
              <a:path h="659093" w="987741">
                <a:moveTo>
                  <a:pt x="0" y="0"/>
                </a:moveTo>
                <a:lnTo>
                  <a:pt x="987741" y="0"/>
                </a:lnTo>
                <a:lnTo>
                  <a:pt x="987741" y="659093"/>
                </a:lnTo>
                <a:lnTo>
                  <a:pt x="0" y="6590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018175" y="2655436"/>
            <a:ext cx="7269825" cy="5945281"/>
          </a:xfrm>
          <a:custGeom>
            <a:avLst/>
            <a:gdLst/>
            <a:ahLst/>
            <a:cxnLst/>
            <a:rect r="r" b="b" t="t" l="l"/>
            <a:pathLst>
              <a:path h="5945281" w="7269825">
                <a:moveTo>
                  <a:pt x="0" y="0"/>
                </a:moveTo>
                <a:lnTo>
                  <a:pt x="7269825" y="0"/>
                </a:lnTo>
                <a:lnTo>
                  <a:pt x="7269825" y="5945280"/>
                </a:lnTo>
                <a:lnTo>
                  <a:pt x="0" y="594528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44759" y="2412023"/>
            <a:ext cx="3009351" cy="1023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 b="true">
                <a:solidFill>
                  <a:srgbClr val="9B55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Objective</a:t>
            </a:r>
            <a:r>
              <a:rPr lang="en-US" sz="5299" b="true">
                <a:solidFill>
                  <a:srgbClr val="2B314A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150" y="3511467"/>
            <a:ext cx="11016117" cy="2252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2C32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Identify relationships between pollutants.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2C32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Detect groups of pollutants that move together (positive correlation) or opposite (negative correlation).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44759" y="5409001"/>
            <a:ext cx="6613628" cy="1065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true">
                <a:solidFill>
                  <a:srgbClr val="9B55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What We Worked On: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4242" y="6581884"/>
            <a:ext cx="10863933" cy="3487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>
                <a:solidFill>
                  <a:srgbClr val="2C32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Computed pollutant correlation matrix.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>
                <a:solidFill>
                  <a:srgbClr val="2C32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Visualized it using an interactive Plotly heatmap.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>
                <a:solidFill>
                  <a:srgbClr val="2C32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Highlighted strong correlations between gases like CO, NO₂, and benzene.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b="true" sz="3300">
                <a:solidFill>
                  <a:srgbClr val="2C32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Used insights to improve feature selection &amp; modelling.</a:t>
            </a:r>
          </a:p>
          <a:p>
            <a:pPr algn="l"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1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54784"/>
            <a:ext cx="18288000" cy="332216"/>
            <a:chOff x="0" y="0"/>
            <a:chExt cx="4816593" cy="874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7497"/>
            </a:xfrm>
            <a:custGeom>
              <a:avLst/>
              <a:gdLst/>
              <a:ahLst/>
              <a:cxnLst/>
              <a:rect r="r" b="b" t="t" l="l"/>
              <a:pathLst>
                <a:path h="8749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7497"/>
                  </a:lnTo>
                  <a:lnTo>
                    <a:pt x="0" y="87497"/>
                  </a:lnTo>
                  <a:close/>
                </a:path>
              </a:pathLst>
            </a:custGeom>
            <a:solidFill>
              <a:srgbClr val="A691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144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16136" y="1028700"/>
            <a:ext cx="13129301" cy="3281215"/>
          </a:xfrm>
          <a:custGeom>
            <a:avLst/>
            <a:gdLst/>
            <a:ahLst/>
            <a:cxnLst/>
            <a:rect r="r" b="b" t="t" l="l"/>
            <a:pathLst>
              <a:path h="3281215" w="13129301">
                <a:moveTo>
                  <a:pt x="0" y="0"/>
                </a:moveTo>
                <a:lnTo>
                  <a:pt x="13129300" y="0"/>
                </a:lnTo>
                <a:lnTo>
                  <a:pt x="13129300" y="3281215"/>
                </a:lnTo>
                <a:lnTo>
                  <a:pt x="0" y="3281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8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16136" y="4005477"/>
            <a:ext cx="13286341" cy="2929809"/>
          </a:xfrm>
          <a:custGeom>
            <a:avLst/>
            <a:gdLst/>
            <a:ahLst/>
            <a:cxnLst/>
            <a:rect r="r" b="b" t="t" l="l"/>
            <a:pathLst>
              <a:path h="2929809" w="13286341">
                <a:moveTo>
                  <a:pt x="0" y="0"/>
                </a:moveTo>
                <a:lnTo>
                  <a:pt x="13286341" y="0"/>
                </a:lnTo>
                <a:lnTo>
                  <a:pt x="13286341" y="2929808"/>
                </a:lnTo>
                <a:lnTo>
                  <a:pt x="0" y="2929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16136" y="6935285"/>
            <a:ext cx="13293344" cy="3019499"/>
          </a:xfrm>
          <a:custGeom>
            <a:avLst/>
            <a:gdLst/>
            <a:ahLst/>
            <a:cxnLst/>
            <a:rect r="r" b="b" t="t" l="l"/>
            <a:pathLst>
              <a:path h="3019499" w="13293344">
                <a:moveTo>
                  <a:pt x="0" y="0"/>
                </a:moveTo>
                <a:lnTo>
                  <a:pt x="13293344" y="0"/>
                </a:lnTo>
                <a:lnTo>
                  <a:pt x="13293344" y="3019499"/>
                </a:lnTo>
                <a:lnTo>
                  <a:pt x="0" y="3019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384875" y="161925"/>
            <a:ext cx="19057749" cy="94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6"/>
              </a:lnSpc>
            </a:pPr>
            <a:r>
              <a:rPr lang="en-US" sz="7333">
                <a:solidFill>
                  <a:srgbClr val="2C3242"/>
                </a:solidFill>
                <a:latin typeface="Cubao Narrow"/>
                <a:ea typeface="Cubao Narrow"/>
                <a:cs typeface="Cubao Narrow"/>
                <a:sym typeface="Cubao Narrow"/>
              </a:rPr>
              <a:t>Distribution of </a:t>
            </a:r>
            <a:r>
              <a:rPr lang="en-US" sz="7333">
                <a:solidFill>
                  <a:srgbClr val="9B554D"/>
                </a:solidFill>
                <a:latin typeface="Cubao Narrow"/>
                <a:ea typeface="Cubao Narrow"/>
                <a:cs typeface="Cubao Narrow"/>
                <a:sym typeface="Cubao Narrow"/>
              </a:rPr>
              <a:t>Pollutants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9600828" y="7521834"/>
            <a:ext cx="14516964" cy="2606481"/>
          </a:xfrm>
          <a:custGeom>
            <a:avLst/>
            <a:gdLst/>
            <a:ahLst/>
            <a:cxnLst/>
            <a:rect r="r" b="b" t="t" l="l"/>
            <a:pathLst>
              <a:path h="2606481" w="14516964">
                <a:moveTo>
                  <a:pt x="0" y="0"/>
                </a:moveTo>
                <a:lnTo>
                  <a:pt x="14516964" y="0"/>
                </a:lnTo>
                <a:lnTo>
                  <a:pt x="14516964" y="2606480"/>
                </a:lnTo>
                <a:lnTo>
                  <a:pt x="0" y="2606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1028700" y="325270"/>
            <a:ext cx="1193148" cy="119314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25274" y="432126"/>
            <a:ext cx="2850214" cy="979437"/>
          </a:xfrm>
          <a:custGeom>
            <a:avLst/>
            <a:gdLst/>
            <a:ahLst/>
            <a:cxnLst/>
            <a:rect r="r" b="b" t="t" l="l"/>
            <a:pathLst>
              <a:path h="979437" w="2850214">
                <a:moveTo>
                  <a:pt x="0" y="0"/>
                </a:moveTo>
                <a:lnTo>
                  <a:pt x="2850214" y="0"/>
                </a:lnTo>
                <a:lnTo>
                  <a:pt x="2850214" y="979437"/>
                </a:lnTo>
                <a:lnTo>
                  <a:pt x="0" y="9794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25274" y="-140379"/>
            <a:ext cx="1745828" cy="931298"/>
          </a:xfrm>
          <a:custGeom>
            <a:avLst/>
            <a:gdLst/>
            <a:ahLst/>
            <a:cxnLst/>
            <a:rect r="r" b="b" t="t" l="l"/>
            <a:pathLst>
              <a:path h="931298" w="1745828">
                <a:moveTo>
                  <a:pt x="0" y="0"/>
                </a:moveTo>
                <a:lnTo>
                  <a:pt x="1745829" y="0"/>
                </a:lnTo>
                <a:lnTo>
                  <a:pt x="1745829" y="931298"/>
                </a:lnTo>
                <a:lnTo>
                  <a:pt x="0" y="9312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95188" y="1483879"/>
            <a:ext cx="2555193" cy="86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9B55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Objective: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1252" y="2503379"/>
            <a:ext cx="4704884" cy="285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Understand the distribution (normal, skewed, multi-modal) of each pollutant.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Detect irregularities or extreme values.</a:t>
            </a:r>
          </a:p>
          <a:p>
            <a:pPr algn="l">
              <a:lnSpc>
                <a:spcPts val="378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83365" y="5213921"/>
            <a:ext cx="4916136" cy="691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b="true">
                <a:solidFill>
                  <a:srgbClr val="9B55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What We Worked On: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0" y="6051406"/>
            <a:ext cx="4916136" cy="420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182" indent="-288591" lvl="1">
              <a:lnSpc>
                <a:spcPts val="3742"/>
              </a:lnSpc>
              <a:buFont typeface="Arial"/>
              <a:buChar char="•"/>
            </a:pPr>
            <a:r>
              <a:rPr lang="en-US" b="true" sz="2673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Plotted histograms for first 9 pollutants.</a:t>
            </a:r>
          </a:p>
          <a:p>
            <a:pPr algn="l" marL="577182" indent="-288591" lvl="1">
              <a:lnSpc>
                <a:spcPts val="3742"/>
              </a:lnSpc>
              <a:buFont typeface="Arial"/>
              <a:buChar char="•"/>
            </a:pPr>
            <a:r>
              <a:rPr lang="en-US" b="true" sz="2673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Added mean indicators to understand central tendency.</a:t>
            </a:r>
          </a:p>
          <a:p>
            <a:pPr algn="l" marL="577182" indent="-288591" lvl="1">
              <a:lnSpc>
                <a:spcPts val="3742"/>
              </a:lnSpc>
              <a:buFont typeface="Arial"/>
              <a:buChar char="•"/>
            </a:pPr>
            <a:r>
              <a:rPr lang="en-US" b="true" sz="2673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Observed skewness and variability.</a:t>
            </a:r>
          </a:p>
          <a:p>
            <a:pPr algn="l" marL="577182" indent="-288591" lvl="1">
              <a:lnSpc>
                <a:spcPts val="3742"/>
              </a:lnSpc>
              <a:buFont typeface="Arial"/>
              <a:buChar char="•"/>
            </a:pPr>
            <a:r>
              <a:rPr lang="en-US" b="true" sz="2673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Guided decisions for scaling and cleaning.</a:t>
            </a:r>
          </a:p>
          <a:p>
            <a:pPr algn="l">
              <a:lnSpc>
                <a:spcPts val="374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1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13957" y="7896981"/>
            <a:ext cx="11461068" cy="2057803"/>
          </a:xfrm>
          <a:custGeom>
            <a:avLst/>
            <a:gdLst/>
            <a:ahLst/>
            <a:cxnLst/>
            <a:rect r="r" b="b" t="t" l="l"/>
            <a:pathLst>
              <a:path h="2057803" w="11461068">
                <a:moveTo>
                  <a:pt x="0" y="0"/>
                </a:moveTo>
                <a:lnTo>
                  <a:pt x="11461068" y="0"/>
                </a:lnTo>
                <a:lnTo>
                  <a:pt x="11461068" y="2057803"/>
                </a:lnTo>
                <a:lnTo>
                  <a:pt x="0" y="2057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0" y="9954784"/>
            <a:ext cx="18288000" cy="332216"/>
            <a:chOff x="0" y="0"/>
            <a:chExt cx="4816593" cy="874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7497"/>
            </a:xfrm>
            <a:custGeom>
              <a:avLst/>
              <a:gdLst/>
              <a:ahLst/>
              <a:cxnLst/>
              <a:rect r="r" b="b" t="t" l="l"/>
              <a:pathLst>
                <a:path h="8749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7497"/>
                  </a:lnTo>
                  <a:lnTo>
                    <a:pt x="0" y="87497"/>
                  </a:lnTo>
                  <a:close/>
                </a:path>
              </a:pathLst>
            </a:custGeom>
            <a:solidFill>
              <a:srgbClr val="A691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144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20318" y="-59560"/>
            <a:ext cx="4412677" cy="1516356"/>
          </a:xfrm>
          <a:custGeom>
            <a:avLst/>
            <a:gdLst/>
            <a:ahLst/>
            <a:cxnLst/>
            <a:rect r="r" b="b" t="t" l="l"/>
            <a:pathLst>
              <a:path h="1516356" w="4412677">
                <a:moveTo>
                  <a:pt x="0" y="0"/>
                </a:moveTo>
                <a:lnTo>
                  <a:pt x="4412677" y="0"/>
                </a:lnTo>
                <a:lnTo>
                  <a:pt x="4412677" y="1516356"/>
                </a:lnTo>
                <a:lnTo>
                  <a:pt x="0" y="1516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926657" y="421156"/>
            <a:ext cx="846113" cy="451352"/>
          </a:xfrm>
          <a:custGeom>
            <a:avLst/>
            <a:gdLst/>
            <a:ahLst/>
            <a:cxnLst/>
            <a:rect r="r" b="b" t="t" l="l"/>
            <a:pathLst>
              <a:path h="451352" w="846113">
                <a:moveTo>
                  <a:pt x="0" y="0"/>
                </a:moveTo>
                <a:lnTo>
                  <a:pt x="846113" y="0"/>
                </a:lnTo>
                <a:lnTo>
                  <a:pt x="846113" y="451352"/>
                </a:lnTo>
                <a:lnTo>
                  <a:pt x="0" y="451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7111" y="1168772"/>
            <a:ext cx="13268571" cy="3088374"/>
          </a:xfrm>
          <a:custGeom>
            <a:avLst/>
            <a:gdLst/>
            <a:ahLst/>
            <a:cxnLst/>
            <a:rect r="r" b="b" t="t" l="l"/>
            <a:pathLst>
              <a:path h="3088374" w="13268571">
                <a:moveTo>
                  <a:pt x="0" y="0"/>
                </a:moveTo>
                <a:lnTo>
                  <a:pt x="13268571" y="0"/>
                </a:lnTo>
                <a:lnTo>
                  <a:pt x="13268571" y="3088374"/>
                </a:lnTo>
                <a:lnTo>
                  <a:pt x="0" y="30883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49509" y="4257146"/>
            <a:ext cx="13266173" cy="2892911"/>
          </a:xfrm>
          <a:custGeom>
            <a:avLst/>
            <a:gdLst/>
            <a:ahLst/>
            <a:cxnLst/>
            <a:rect r="r" b="b" t="t" l="l"/>
            <a:pathLst>
              <a:path h="2892911" w="13266173">
                <a:moveTo>
                  <a:pt x="0" y="0"/>
                </a:moveTo>
                <a:lnTo>
                  <a:pt x="13266173" y="0"/>
                </a:lnTo>
                <a:lnTo>
                  <a:pt x="13266173" y="2892911"/>
                </a:lnTo>
                <a:lnTo>
                  <a:pt x="0" y="28929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49509" y="7110819"/>
            <a:ext cx="13338491" cy="2843965"/>
          </a:xfrm>
          <a:custGeom>
            <a:avLst/>
            <a:gdLst/>
            <a:ahLst/>
            <a:cxnLst/>
            <a:rect r="r" b="b" t="t" l="l"/>
            <a:pathLst>
              <a:path h="2843965" w="13338491">
                <a:moveTo>
                  <a:pt x="0" y="0"/>
                </a:moveTo>
                <a:lnTo>
                  <a:pt x="13338491" y="0"/>
                </a:lnTo>
                <a:lnTo>
                  <a:pt x="13338491" y="2843965"/>
                </a:lnTo>
                <a:lnTo>
                  <a:pt x="0" y="28439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741904" y="26474"/>
            <a:ext cx="8804192" cy="1069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9B554D"/>
                </a:solidFill>
                <a:latin typeface="Cubao Narrow"/>
                <a:ea typeface="Cubao Narrow"/>
                <a:cs typeface="Cubao Narrow"/>
                <a:sym typeface="Cubao Narrow"/>
              </a:rPr>
              <a:t> Box Plots for </a:t>
            </a:r>
            <a:r>
              <a:rPr lang="en-US" sz="5900">
                <a:solidFill>
                  <a:srgbClr val="2B314A"/>
                </a:solidFill>
                <a:latin typeface="Cubao Narrow"/>
                <a:ea typeface="Cubao Narrow"/>
                <a:cs typeface="Cubao Narrow"/>
                <a:sym typeface="Cubao Narrow"/>
              </a:rPr>
              <a:t>Outlier Detection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62555" y="254117"/>
            <a:ext cx="1332290" cy="889001"/>
          </a:xfrm>
          <a:custGeom>
            <a:avLst/>
            <a:gdLst/>
            <a:ahLst/>
            <a:cxnLst/>
            <a:rect r="r" b="b" t="t" l="l"/>
            <a:pathLst>
              <a:path h="889001" w="1332290">
                <a:moveTo>
                  <a:pt x="0" y="0"/>
                </a:moveTo>
                <a:lnTo>
                  <a:pt x="1332290" y="0"/>
                </a:lnTo>
                <a:lnTo>
                  <a:pt x="1332290" y="889001"/>
                </a:lnTo>
                <a:lnTo>
                  <a:pt x="0" y="8890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2555" y="1285346"/>
            <a:ext cx="2555270" cy="86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9B55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Objective</a:t>
            </a:r>
            <a:r>
              <a:rPr lang="en-US" sz="4500">
                <a:solidFill>
                  <a:srgbClr val="9B554D"/>
                </a:solidFill>
                <a:latin typeface="The Seasons"/>
                <a:ea typeface="The Seasons"/>
                <a:cs typeface="The Seasons"/>
                <a:sym typeface="The Seasons"/>
              </a:rPr>
              <a:t>: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569758" y="2712959"/>
            <a:ext cx="1864626" cy="640753"/>
          </a:xfrm>
          <a:custGeom>
            <a:avLst/>
            <a:gdLst/>
            <a:ahLst/>
            <a:cxnLst/>
            <a:rect r="r" b="b" t="t" l="l"/>
            <a:pathLst>
              <a:path h="640753" w="1864626">
                <a:moveTo>
                  <a:pt x="0" y="0"/>
                </a:moveTo>
                <a:lnTo>
                  <a:pt x="1864626" y="0"/>
                </a:lnTo>
                <a:lnTo>
                  <a:pt x="1864626" y="640753"/>
                </a:lnTo>
                <a:lnTo>
                  <a:pt x="0" y="640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0" y="2363122"/>
            <a:ext cx="4741904" cy="333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Detect extreme pollutant values that may distort modelling.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b="true" sz="2700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Visualize distribution spread and IQR boundaries.</a:t>
            </a:r>
          </a:p>
          <a:p>
            <a:pPr algn="l">
              <a:lnSpc>
                <a:spcPts val="378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6497257"/>
            <a:ext cx="4947111" cy="365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Created box plots for pollutants.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Identified outliers in CO(GT), NOx(GT), etc.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Used findings to apply IQR–based outlier handling in the cleaning stage.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-569758" y="5217345"/>
            <a:ext cx="6340217" cy="784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9B55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What We Worked On: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1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60687" y="4674700"/>
            <a:ext cx="30347163" cy="5448749"/>
          </a:xfrm>
          <a:custGeom>
            <a:avLst/>
            <a:gdLst/>
            <a:ahLst/>
            <a:cxnLst/>
            <a:rect r="r" b="b" t="t" l="l"/>
            <a:pathLst>
              <a:path h="5448749" w="30347163">
                <a:moveTo>
                  <a:pt x="0" y="0"/>
                </a:moveTo>
                <a:lnTo>
                  <a:pt x="30347163" y="0"/>
                </a:lnTo>
                <a:lnTo>
                  <a:pt x="30347163" y="5448749"/>
                </a:lnTo>
                <a:lnTo>
                  <a:pt x="0" y="544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437209" y="6276815"/>
            <a:ext cx="4874417" cy="3677970"/>
          </a:xfrm>
          <a:custGeom>
            <a:avLst/>
            <a:gdLst/>
            <a:ahLst/>
            <a:cxnLst/>
            <a:rect r="r" b="b" t="t" l="l"/>
            <a:pathLst>
              <a:path h="3677970" w="4874417">
                <a:moveTo>
                  <a:pt x="0" y="0"/>
                </a:moveTo>
                <a:lnTo>
                  <a:pt x="4874418" y="0"/>
                </a:lnTo>
                <a:lnTo>
                  <a:pt x="4874418" y="3677969"/>
                </a:lnTo>
                <a:lnTo>
                  <a:pt x="0" y="3677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954784"/>
            <a:ext cx="18288000" cy="332216"/>
            <a:chOff x="0" y="0"/>
            <a:chExt cx="4816593" cy="874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87497"/>
            </a:xfrm>
            <a:custGeom>
              <a:avLst/>
              <a:gdLst/>
              <a:ahLst/>
              <a:cxnLst/>
              <a:rect r="r" b="b" t="t" l="l"/>
              <a:pathLst>
                <a:path h="8749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7497"/>
                  </a:lnTo>
                  <a:lnTo>
                    <a:pt x="0" y="87497"/>
                  </a:lnTo>
                  <a:close/>
                </a:path>
              </a:pathLst>
            </a:custGeom>
            <a:solidFill>
              <a:srgbClr val="A6916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25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2790119"/>
            <a:ext cx="18288000" cy="1738616"/>
            <a:chOff x="0" y="0"/>
            <a:chExt cx="5833890" cy="5546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33890" cy="554620"/>
            </a:xfrm>
            <a:custGeom>
              <a:avLst/>
              <a:gdLst/>
              <a:ahLst/>
              <a:cxnLst/>
              <a:rect r="r" b="b" t="t" l="l"/>
              <a:pathLst>
                <a:path h="554620" w="5833890">
                  <a:moveTo>
                    <a:pt x="0" y="0"/>
                  </a:moveTo>
                  <a:lnTo>
                    <a:pt x="5833890" y="0"/>
                  </a:lnTo>
                  <a:lnTo>
                    <a:pt x="5833890" y="554620"/>
                  </a:lnTo>
                  <a:lnTo>
                    <a:pt x="0" y="554620"/>
                  </a:lnTo>
                  <a:close/>
                </a:path>
              </a:pathLst>
            </a:custGeom>
            <a:solidFill>
              <a:srgbClr val="BDBDA2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5833890" cy="621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93457" y="637832"/>
            <a:ext cx="3293329" cy="1131708"/>
          </a:xfrm>
          <a:custGeom>
            <a:avLst/>
            <a:gdLst/>
            <a:ahLst/>
            <a:cxnLst/>
            <a:rect r="r" b="b" t="t" l="l"/>
            <a:pathLst>
              <a:path h="1131708" w="3293329">
                <a:moveTo>
                  <a:pt x="0" y="0"/>
                </a:moveTo>
                <a:lnTo>
                  <a:pt x="3293329" y="0"/>
                </a:lnTo>
                <a:lnTo>
                  <a:pt x="3293329" y="1131708"/>
                </a:lnTo>
                <a:lnTo>
                  <a:pt x="0" y="1131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6331181" y="3466662"/>
            <a:ext cx="3293329" cy="1131708"/>
          </a:xfrm>
          <a:custGeom>
            <a:avLst/>
            <a:gdLst/>
            <a:ahLst/>
            <a:cxnLst/>
            <a:rect r="r" b="b" t="t" l="l"/>
            <a:pathLst>
              <a:path h="1131708" w="3293329">
                <a:moveTo>
                  <a:pt x="0" y="0"/>
                </a:moveTo>
                <a:lnTo>
                  <a:pt x="3293329" y="0"/>
                </a:lnTo>
                <a:lnTo>
                  <a:pt x="3293329" y="1131707"/>
                </a:lnTo>
                <a:lnTo>
                  <a:pt x="0" y="11317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493457" y="556033"/>
            <a:ext cx="1502535" cy="150253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219006" y="526914"/>
            <a:ext cx="1462927" cy="780387"/>
          </a:xfrm>
          <a:custGeom>
            <a:avLst/>
            <a:gdLst/>
            <a:ahLst/>
            <a:cxnLst/>
            <a:rect r="r" b="b" t="t" l="l"/>
            <a:pathLst>
              <a:path h="780387" w="1462927">
                <a:moveTo>
                  <a:pt x="0" y="0"/>
                </a:moveTo>
                <a:lnTo>
                  <a:pt x="1462927" y="0"/>
                </a:lnTo>
                <a:lnTo>
                  <a:pt x="1462927" y="780387"/>
                </a:lnTo>
                <a:lnTo>
                  <a:pt x="0" y="780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034483" y="9589411"/>
            <a:ext cx="2073154" cy="531481"/>
          </a:xfrm>
          <a:custGeom>
            <a:avLst/>
            <a:gdLst/>
            <a:ahLst/>
            <a:cxnLst/>
            <a:rect r="r" b="b" t="t" l="l"/>
            <a:pathLst>
              <a:path h="531481" w="2073154">
                <a:moveTo>
                  <a:pt x="0" y="0"/>
                </a:moveTo>
                <a:lnTo>
                  <a:pt x="2073154" y="0"/>
                </a:lnTo>
                <a:lnTo>
                  <a:pt x="2073154" y="531481"/>
                </a:lnTo>
                <a:lnTo>
                  <a:pt x="0" y="5314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362999" y="5484821"/>
            <a:ext cx="8597968" cy="5261956"/>
          </a:xfrm>
          <a:custGeom>
            <a:avLst/>
            <a:gdLst/>
            <a:ahLst/>
            <a:cxnLst/>
            <a:rect r="r" b="b" t="t" l="l"/>
            <a:pathLst>
              <a:path h="5261956" w="8597968">
                <a:moveTo>
                  <a:pt x="0" y="0"/>
                </a:moveTo>
                <a:lnTo>
                  <a:pt x="8597968" y="0"/>
                </a:lnTo>
                <a:lnTo>
                  <a:pt x="8597968" y="5261956"/>
                </a:lnTo>
                <a:lnTo>
                  <a:pt x="0" y="52619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950470" y="365464"/>
            <a:ext cx="11188240" cy="247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156"/>
              </a:lnSpc>
            </a:pPr>
            <a:r>
              <a:rPr lang="en-US" sz="10647">
                <a:solidFill>
                  <a:srgbClr val="2C3242"/>
                </a:solidFill>
                <a:latin typeface="Cubao Narrow"/>
                <a:ea typeface="Cubao Narrow"/>
                <a:cs typeface="Cubao Narrow"/>
                <a:sym typeface="Cubao Narrow"/>
              </a:rPr>
              <a:t>DATA </a:t>
            </a:r>
            <a:r>
              <a:rPr lang="en-US" sz="10647">
                <a:solidFill>
                  <a:srgbClr val="9B554D"/>
                </a:solidFill>
                <a:latin typeface="Cubao Narrow"/>
                <a:ea typeface="Cubao Narrow"/>
                <a:cs typeface="Cubao Narrow"/>
                <a:sym typeface="Cubao Narrow"/>
              </a:rPr>
              <a:t>PREPROCESSING</a:t>
            </a:r>
          </a:p>
          <a:p>
            <a:pPr algn="r">
              <a:lnSpc>
                <a:spcPts val="8812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29157" y="1868068"/>
            <a:ext cx="3457629" cy="177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9B55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Objective:</a:t>
            </a:r>
          </a:p>
          <a:p>
            <a:pPr algn="ctr">
              <a:lnSpc>
                <a:spcPts val="6720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2437209" y="6276815"/>
            <a:ext cx="7925790" cy="4469963"/>
            <a:chOff x="0" y="0"/>
            <a:chExt cx="2528335" cy="14259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28335" cy="1425922"/>
            </a:xfrm>
            <a:custGeom>
              <a:avLst/>
              <a:gdLst/>
              <a:ahLst/>
              <a:cxnLst/>
              <a:rect r="r" b="b" t="t" l="l"/>
              <a:pathLst>
                <a:path h="1425922" w="2528335">
                  <a:moveTo>
                    <a:pt x="0" y="0"/>
                  </a:moveTo>
                  <a:lnTo>
                    <a:pt x="2528335" y="0"/>
                  </a:lnTo>
                  <a:lnTo>
                    <a:pt x="2528335" y="1425922"/>
                  </a:lnTo>
                  <a:lnTo>
                    <a:pt x="0" y="1425922"/>
                  </a:lnTo>
                  <a:close/>
                </a:path>
              </a:pathLst>
            </a:custGeom>
            <a:solidFill>
              <a:srgbClr val="C9BA98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2528335" cy="1492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449999" y="6316076"/>
            <a:ext cx="7925790" cy="3807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2C32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Created CO categories (Good, Moderate, Bad).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2C32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Selected features and split data into train/test sets.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2C32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Scaled all features for regression and classification tasks.</a:t>
            </a:r>
          </a:p>
          <a:p>
            <a:pPr algn="l">
              <a:lnSpc>
                <a:spcPts val="434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329157" y="2769108"/>
            <a:ext cx="18013807" cy="205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Define regression and classification targets.</a:t>
            </a:r>
          </a:p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Convert CO levels into air-quality categories.</a:t>
            </a:r>
          </a:p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Prepare, split, and scale data for modeling.</a:t>
            </a:r>
          </a:p>
          <a:p>
            <a:pPr algn="l">
              <a:lnSpc>
                <a:spcPts val="406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4542455" y="5409714"/>
            <a:ext cx="5411608" cy="86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9B55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What We Worked On: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1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60687" y="4674700"/>
            <a:ext cx="30347163" cy="5448749"/>
          </a:xfrm>
          <a:custGeom>
            <a:avLst/>
            <a:gdLst/>
            <a:ahLst/>
            <a:cxnLst/>
            <a:rect r="r" b="b" t="t" l="l"/>
            <a:pathLst>
              <a:path h="5448749" w="30347163">
                <a:moveTo>
                  <a:pt x="0" y="0"/>
                </a:moveTo>
                <a:lnTo>
                  <a:pt x="30347163" y="0"/>
                </a:lnTo>
                <a:lnTo>
                  <a:pt x="30347163" y="5448749"/>
                </a:lnTo>
                <a:lnTo>
                  <a:pt x="0" y="544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0" y="9954784"/>
            <a:ext cx="18288000" cy="332216"/>
            <a:chOff x="0" y="0"/>
            <a:chExt cx="4816593" cy="874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7497"/>
            </a:xfrm>
            <a:custGeom>
              <a:avLst/>
              <a:gdLst/>
              <a:ahLst/>
              <a:cxnLst/>
              <a:rect r="r" b="b" t="t" l="l"/>
              <a:pathLst>
                <a:path h="8749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7497"/>
                  </a:lnTo>
                  <a:lnTo>
                    <a:pt x="0" y="87497"/>
                  </a:lnTo>
                  <a:close/>
                </a:path>
              </a:pathLst>
            </a:custGeom>
            <a:solidFill>
              <a:srgbClr val="A691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125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052962" y="1779967"/>
            <a:ext cx="4412677" cy="1516356"/>
          </a:xfrm>
          <a:custGeom>
            <a:avLst/>
            <a:gdLst/>
            <a:ahLst/>
            <a:cxnLst/>
            <a:rect r="r" b="b" t="t" l="l"/>
            <a:pathLst>
              <a:path h="1516356" w="4412677">
                <a:moveTo>
                  <a:pt x="0" y="0"/>
                </a:moveTo>
                <a:lnTo>
                  <a:pt x="4412676" y="0"/>
                </a:lnTo>
                <a:lnTo>
                  <a:pt x="4412676" y="1516357"/>
                </a:lnTo>
                <a:lnTo>
                  <a:pt x="0" y="151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206338" y="-291386"/>
            <a:ext cx="4412677" cy="1516356"/>
          </a:xfrm>
          <a:custGeom>
            <a:avLst/>
            <a:gdLst/>
            <a:ahLst/>
            <a:cxnLst/>
            <a:rect r="r" b="b" t="t" l="l"/>
            <a:pathLst>
              <a:path h="1516356" w="4412677">
                <a:moveTo>
                  <a:pt x="0" y="0"/>
                </a:moveTo>
                <a:lnTo>
                  <a:pt x="4412676" y="0"/>
                </a:lnTo>
                <a:lnTo>
                  <a:pt x="4412676" y="1516356"/>
                </a:lnTo>
                <a:lnTo>
                  <a:pt x="0" y="1516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194694" y="1021789"/>
            <a:ext cx="2206338" cy="758178"/>
          </a:xfrm>
          <a:custGeom>
            <a:avLst/>
            <a:gdLst/>
            <a:ahLst/>
            <a:cxnLst/>
            <a:rect r="r" b="b" t="t" l="l"/>
            <a:pathLst>
              <a:path h="758178" w="2206338">
                <a:moveTo>
                  <a:pt x="0" y="0"/>
                </a:moveTo>
                <a:lnTo>
                  <a:pt x="2206339" y="0"/>
                </a:lnTo>
                <a:lnTo>
                  <a:pt x="2206339" y="758178"/>
                </a:lnTo>
                <a:lnTo>
                  <a:pt x="0" y="758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16590185" y="411699"/>
            <a:ext cx="1502535" cy="150253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7246607" y="1779967"/>
            <a:ext cx="846113" cy="451352"/>
          </a:xfrm>
          <a:custGeom>
            <a:avLst/>
            <a:gdLst/>
            <a:ahLst/>
            <a:cxnLst/>
            <a:rect r="r" b="b" t="t" l="l"/>
            <a:pathLst>
              <a:path h="451352" w="846113">
                <a:moveTo>
                  <a:pt x="0" y="0"/>
                </a:moveTo>
                <a:lnTo>
                  <a:pt x="846113" y="0"/>
                </a:lnTo>
                <a:lnTo>
                  <a:pt x="846113" y="451353"/>
                </a:lnTo>
                <a:lnTo>
                  <a:pt x="0" y="4513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700381" y="1400878"/>
            <a:ext cx="846113" cy="451352"/>
          </a:xfrm>
          <a:custGeom>
            <a:avLst/>
            <a:gdLst/>
            <a:ahLst/>
            <a:cxnLst/>
            <a:rect r="r" b="b" t="t" l="l"/>
            <a:pathLst>
              <a:path h="451352" w="846113">
                <a:moveTo>
                  <a:pt x="0" y="0"/>
                </a:moveTo>
                <a:lnTo>
                  <a:pt x="846113" y="0"/>
                </a:lnTo>
                <a:lnTo>
                  <a:pt x="846113" y="451353"/>
                </a:lnTo>
                <a:lnTo>
                  <a:pt x="0" y="4513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991262" y="7112277"/>
            <a:ext cx="2700381" cy="2842507"/>
          </a:xfrm>
          <a:custGeom>
            <a:avLst/>
            <a:gdLst/>
            <a:ahLst/>
            <a:cxnLst/>
            <a:rect r="r" b="b" t="t" l="l"/>
            <a:pathLst>
              <a:path h="2842507" w="2700381">
                <a:moveTo>
                  <a:pt x="0" y="0"/>
                </a:moveTo>
                <a:lnTo>
                  <a:pt x="2700381" y="0"/>
                </a:lnTo>
                <a:lnTo>
                  <a:pt x="2700381" y="2842507"/>
                </a:lnTo>
                <a:lnTo>
                  <a:pt x="0" y="28425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-321491" y="7112277"/>
            <a:ext cx="2700381" cy="2842507"/>
          </a:xfrm>
          <a:custGeom>
            <a:avLst/>
            <a:gdLst/>
            <a:ahLst/>
            <a:cxnLst/>
            <a:rect r="r" b="b" t="t" l="l"/>
            <a:pathLst>
              <a:path h="2842507" w="2700381">
                <a:moveTo>
                  <a:pt x="2700382" y="0"/>
                </a:moveTo>
                <a:lnTo>
                  <a:pt x="0" y="0"/>
                </a:lnTo>
                <a:lnTo>
                  <a:pt x="0" y="2842507"/>
                </a:lnTo>
                <a:lnTo>
                  <a:pt x="2700382" y="2842507"/>
                </a:lnTo>
                <a:lnTo>
                  <a:pt x="2700382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21454" y="5932996"/>
            <a:ext cx="9848661" cy="4062573"/>
          </a:xfrm>
          <a:custGeom>
            <a:avLst/>
            <a:gdLst/>
            <a:ahLst/>
            <a:cxnLst/>
            <a:rect r="r" b="b" t="t" l="l"/>
            <a:pathLst>
              <a:path h="4062573" w="9848661">
                <a:moveTo>
                  <a:pt x="0" y="0"/>
                </a:moveTo>
                <a:lnTo>
                  <a:pt x="9848661" y="0"/>
                </a:lnTo>
                <a:lnTo>
                  <a:pt x="9848661" y="4062573"/>
                </a:lnTo>
                <a:lnTo>
                  <a:pt x="0" y="40625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21454" y="2688312"/>
            <a:ext cx="6796809" cy="2892259"/>
          </a:xfrm>
          <a:custGeom>
            <a:avLst/>
            <a:gdLst/>
            <a:ahLst/>
            <a:cxnLst/>
            <a:rect r="r" b="b" t="t" l="l"/>
            <a:pathLst>
              <a:path h="2892259" w="6796809">
                <a:moveTo>
                  <a:pt x="0" y="0"/>
                </a:moveTo>
                <a:lnTo>
                  <a:pt x="6796808" y="0"/>
                </a:lnTo>
                <a:lnTo>
                  <a:pt x="6796808" y="2892259"/>
                </a:lnTo>
                <a:lnTo>
                  <a:pt x="0" y="28922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257421" y="-153546"/>
            <a:ext cx="11813001" cy="141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2C3242"/>
                </a:solidFill>
                <a:latin typeface="Cubao Narrow"/>
                <a:ea typeface="Cubao Narrow"/>
                <a:cs typeface="Cubao Narrow"/>
                <a:sym typeface="Cubao Narrow"/>
              </a:rPr>
              <a:t>Linear Regression </a:t>
            </a:r>
            <a:r>
              <a:rPr lang="en-US" sz="7800">
                <a:solidFill>
                  <a:srgbClr val="9B554D"/>
                </a:solidFill>
                <a:latin typeface="Cubao Narrow"/>
                <a:ea typeface="Cubao Narrow"/>
                <a:cs typeface="Cubao Narrow"/>
                <a:sym typeface="Cubao Narrow"/>
              </a:rPr>
              <a:t>(Scikit-learn</a:t>
            </a:r>
            <a:r>
              <a:rPr lang="en-US" sz="7800">
                <a:solidFill>
                  <a:srgbClr val="2C3242"/>
                </a:solidFill>
                <a:latin typeface="Cubao Narrow"/>
                <a:ea typeface="Cubao Narrow"/>
                <a:cs typeface="Cubao Narrow"/>
                <a:sym typeface="Cubao Narrow"/>
              </a:rPr>
              <a:t>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11103" y="1353058"/>
            <a:ext cx="2839129" cy="97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9B55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Objective: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18262" y="2559695"/>
            <a:ext cx="7741467" cy="2631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8785" indent="-319392" lvl="1">
              <a:lnSpc>
                <a:spcPts val="4142"/>
              </a:lnSpc>
              <a:buFont typeface="Arial"/>
              <a:buChar char="•"/>
            </a:pPr>
            <a:r>
              <a:rPr lang="en-US" b="true" sz="2958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Build a baseline regression model to predict CO(GT).</a:t>
            </a:r>
          </a:p>
          <a:p>
            <a:pPr algn="l" marL="638785" indent="-319392" lvl="1">
              <a:lnSpc>
                <a:spcPts val="4142"/>
              </a:lnSpc>
              <a:buFont typeface="Arial"/>
              <a:buChar char="•"/>
            </a:pPr>
            <a:r>
              <a:rPr lang="en-US" b="true" sz="2958">
                <a:solidFill>
                  <a:srgbClr val="2B314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Evaluate how linear relationships explain air pollution.</a:t>
            </a:r>
          </a:p>
          <a:p>
            <a:pPr algn="l">
              <a:lnSpc>
                <a:spcPts val="4142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1929844" y="4323821"/>
            <a:ext cx="5411608" cy="86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9B554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What We Worked On: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50232" y="5105196"/>
            <a:ext cx="7538325" cy="5277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5712" indent="-357856" lvl="1">
              <a:lnSpc>
                <a:spcPts val="4641"/>
              </a:lnSpc>
              <a:buFont typeface="Arial"/>
              <a:buChar char="•"/>
            </a:pPr>
            <a:r>
              <a:rPr lang="en-US" b="true" sz="331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Trained a Linear Regression model on cleaned, scaled data.</a:t>
            </a:r>
          </a:p>
          <a:p>
            <a:pPr algn="l" marL="715712" indent="-357856" lvl="1">
              <a:lnSpc>
                <a:spcPts val="4641"/>
              </a:lnSpc>
              <a:buFont typeface="Arial"/>
              <a:buChar char="•"/>
            </a:pPr>
            <a:r>
              <a:rPr lang="en-US" b="true" sz="331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Used pollutant and temporal features as predictors.</a:t>
            </a:r>
          </a:p>
          <a:p>
            <a:pPr algn="l" marL="715712" indent="-357856" lvl="1">
              <a:lnSpc>
                <a:spcPts val="4641"/>
              </a:lnSpc>
              <a:buFont typeface="Arial"/>
              <a:buChar char="•"/>
            </a:pPr>
            <a:r>
              <a:rPr lang="en-US" b="true" sz="331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Measured accuracy using MAE, RMSE, and R².</a:t>
            </a:r>
          </a:p>
          <a:p>
            <a:pPr algn="l" marL="715712" indent="-357856" lvl="1">
              <a:lnSpc>
                <a:spcPts val="4641"/>
              </a:lnSpc>
              <a:buFont typeface="Arial"/>
              <a:buChar char="•"/>
            </a:pPr>
            <a:r>
              <a:rPr lang="en-US" b="true" sz="331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Served as baseline for comparing advanced models.</a:t>
            </a:r>
          </a:p>
          <a:p>
            <a:pPr algn="l">
              <a:lnSpc>
                <a:spcPts val="4641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DAG60uJzM5w</dc:identifier>
  <dcterms:modified xsi:type="dcterms:W3CDTF">2011-08-01T06:04:30Z</dcterms:modified>
  <cp:revision>1</cp:revision>
  <dc:title>Air Quality Index (AQI) Prediction </dc:title>
</cp:coreProperties>
</file>